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handoutMasterIdLst>
    <p:handoutMasterId r:id="rId25"/>
  </p:handoutMasterIdLst>
  <p:sldIdLst>
    <p:sldId id="402" r:id="rId2"/>
    <p:sldId id="409" r:id="rId3"/>
    <p:sldId id="414" r:id="rId4"/>
    <p:sldId id="395" r:id="rId5"/>
    <p:sldId id="410" r:id="rId6"/>
    <p:sldId id="405" r:id="rId7"/>
    <p:sldId id="415" r:id="rId8"/>
    <p:sldId id="417" r:id="rId9"/>
    <p:sldId id="411" r:id="rId10"/>
    <p:sldId id="396" r:id="rId11"/>
    <p:sldId id="397" r:id="rId12"/>
    <p:sldId id="407" r:id="rId13"/>
    <p:sldId id="421" r:id="rId14"/>
    <p:sldId id="416" r:id="rId15"/>
    <p:sldId id="419" r:id="rId16"/>
    <p:sldId id="423" r:id="rId17"/>
    <p:sldId id="398" r:id="rId18"/>
    <p:sldId id="413" r:id="rId19"/>
    <p:sldId id="400" r:id="rId20"/>
    <p:sldId id="408" r:id="rId21"/>
    <p:sldId id="422" r:id="rId22"/>
    <p:sldId id="418" r:id="rId23"/>
    <p:sldId id="424" r:id="rId2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2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2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2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2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pitchFamily="-12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2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2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2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pitchFamily="-12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8DD"/>
    <a:srgbClr val="000000"/>
    <a:srgbClr val="FF0000"/>
    <a:srgbClr val="FF8000"/>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29" autoAdjust="0"/>
    <p:restoredTop sz="90929"/>
  </p:normalViewPr>
  <p:slideViewPr>
    <p:cSldViewPr>
      <p:cViewPr varScale="1">
        <p:scale>
          <a:sx n="75" d="100"/>
          <a:sy n="75" d="100"/>
        </p:scale>
        <p:origin x="39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effectLst>
                  <a:outerShdw blurRad="38100" dist="38100" dir="2700000" algn="tl">
                    <a:srgbClr val="C0C0C0"/>
                  </a:outerShdw>
                </a:effectLst>
              </a:defRPr>
            </a:lvl1pPr>
          </a:lstStyle>
          <a:p>
            <a:pPr>
              <a:defRPr/>
            </a:pPr>
            <a:endParaRPr lang="en-US"/>
          </a:p>
        </p:txBody>
      </p:sp>
      <p:sp>
        <p:nvSpPr>
          <p:cNvPr id="1341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ffectLst>
                  <a:outerShdw blurRad="38100" dist="38100" dir="2700000" algn="tl">
                    <a:srgbClr val="C0C0C0"/>
                  </a:outerShdw>
                </a:effectLst>
              </a:defRPr>
            </a:lvl1pPr>
          </a:lstStyle>
          <a:p>
            <a:pPr>
              <a:defRPr/>
            </a:pPr>
            <a:endParaRPr lang="en-US"/>
          </a:p>
        </p:txBody>
      </p:sp>
      <p:sp>
        <p:nvSpPr>
          <p:cNvPr id="1341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C0C0C0"/>
                  </a:outerShdw>
                </a:effectLst>
              </a:defRPr>
            </a:lvl1pPr>
          </a:lstStyle>
          <a:p>
            <a:pPr>
              <a:defRPr/>
            </a:pPr>
            <a:endParaRPr lang="en-US"/>
          </a:p>
        </p:txBody>
      </p:sp>
      <p:sp>
        <p:nvSpPr>
          <p:cNvPr id="1341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C0C0C0"/>
                  </a:outerShdw>
                </a:effectLst>
              </a:defRPr>
            </a:lvl1pPr>
          </a:lstStyle>
          <a:p>
            <a:pPr>
              <a:defRPr/>
            </a:pPr>
            <a:fld id="{DB692EC8-AC95-48E8-B440-0FE89224353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000"/>
            </a:schemeClr>
          </a:solidFill>
          <a:ln w="9525">
            <a:noFill/>
            <a:miter lim="800000"/>
            <a:headEnd/>
            <a:tailEnd/>
          </a:ln>
        </p:spPr>
        <p:txBody>
          <a:bodyPr wrap="none" anchor="ctr"/>
          <a:lstStyle/>
          <a:p>
            <a:pPr>
              <a:defRPr/>
            </a:pPr>
            <a:endParaRPr lang="en-US"/>
          </a:p>
        </p:txBody>
      </p:sp>
      <p:sp>
        <p:nvSpPr>
          <p:cNvPr id="5" name="Rectangle 4"/>
          <p:cNvSpPr>
            <a:spLocks noChangeArrowheads="1"/>
          </p:cNvSpPr>
          <p:nvPr/>
        </p:nvSpPr>
        <p:spPr bwMode="ltGray">
          <a:xfrm>
            <a:off x="0" y="3543300"/>
            <a:ext cx="3343275" cy="122238"/>
          </a:xfrm>
          <a:prstGeom prst="rect">
            <a:avLst/>
          </a:prstGeom>
          <a:solidFill>
            <a:schemeClr val="bg2">
              <a:alpha val="50000"/>
            </a:schemeClr>
          </a:solidFill>
          <a:ln w="9525">
            <a:noFill/>
            <a:miter lim="800000"/>
            <a:headEnd/>
            <a:tailEnd/>
          </a:ln>
        </p:spPr>
        <p:txBody>
          <a:bodyPr wrap="none" anchor="ctr"/>
          <a:lstStyle/>
          <a:p>
            <a:pPr>
              <a:defRPr/>
            </a:pPr>
            <a:endParaRPr lang="en-US"/>
          </a:p>
        </p:txBody>
      </p:sp>
      <p:sp>
        <p:nvSpPr>
          <p:cNvPr id="6147" name="Rectangle 3"/>
          <p:cNvSpPr>
            <a:spLocks noGrp="1" noChangeArrowheads="1"/>
          </p:cNvSpPr>
          <p:nvPr>
            <p:ph type="ctrTitle"/>
          </p:nvPr>
        </p:nvSpPr>
        <p:spPr>
          <a:xfrm>
            <a:off x="762000" y="2286000"/>
            <a:ext cx="7772400" cy="838200"/>
          </a:xfrm>
        </p:spPr>
        <p:txBody>
          <a:bodyPr/>
          <a:lstStyle>
            <a:lvl1pPr>
              <a:defRPr/>
            </a:lvl1pPr>
          </a:lstStyle>
          <a:p>
            <a:r>
              <a:rPr lang="en-US"/>
              <a:t>Click to edit Master title style</a:t>
            </a:r>
          </a:p>
        </p:txBody>
      </p:sp>
      <p:sp>
        <p:nvSpPr>
          <p:cNvPr id="6148" name="Rectangle 4"/>
          <p:cNvSpPr>
            <a:spLocks noGrp="1" noChangeArrowheads="1"/>
          </p:cNvSpPr>
          <p:nvPr>
            <p:ph type="subTitle" idx="1"/>
          </p:nvPr>
        </p:nvSpPr>
        <p:spPr>
          <a:xfrm>
            <a:off x="1447800" y="3962400"/>
            <a:ext cx="6400800" cy="1752600"/>
          </a:xfrm>
        </p:spPr>
        <p:txBody>
          <a:bodyPr/>
          <a:lstStyle>
            <a:lvl1pPr marL="0" indent="0" algn="ctr">
              <a:buFont typeface="Monotype Sorts" pitchFamily="-128" charset="2"/>
              <a:buNone/>
              <a:defRPr/>
            </a:lvl1pPr>
          </a:lstStyle>
          <a:p>
            <a:r>
              <a:rPr lang="en-US"/>
              <a:t>Click to edit Master subtitle style</a:t>
            </a:r>
          </a:p>
        </p:txBody>
      </p:sp>
      <p:sp>
        <p:nvSpPr>
          <p:cNvPr id="6" name="Rectangle 5"/>
          <p:cNvSpPr>
            <a:spLocks noGrp="1" noChangeArrowheads="1"/>
          </p:cNvSpPr>
          <p:nvPr>
            <p:ph type="dt" sz="half" idx="10"/>
          </p:nvPr>
        </p:nvSpPr>
        <p:spPr/>
        <p:txBody>
          <a:bodyPr/>
          <a:lstStyle>
            <a:lvl1pPr>
              <a:defRPr smtClean="0">
                <a:solidFill>
                  <a:srgbClr val="CCECFF"/>
                </a:solidFill>
              </a:defRPr>
            </a:lvl1pPr>
          </a:lstStyle>
          <a:p>
            <a:pPr>
              <a:defRPr/>
            </a:pPr>
            <a:endParaRPr lang="en-US"/>
          </a:p>
        </p:txBody>
      </p:sp>
      <p:sp>
        <p:nvSpPr>
          <p:cNvPr id="7" name="Rectangle 6"/>
          <p:cNvSpPr>
            <a:spLocks noGrp="1" noChangeArrowheads="1"/>
          </p:cNvSpPr>
          <p:nvPr>
            <p:ph type="ftr" sz="quarter" idx="11"/>
          </p:nvPr>
        </p:nvSpPr>
        <p:spPr/>
        <p:txBody>
          <a:bodyPr/>
          <a:lstStyle>
            <a:lvl1pPr>
              <a:defRPr smtClean="0">
                <a:solidFill>
                  <a:srgbClr val="CCECFF"/>
                </a:solidFill>
              </a:defRPr>
            </a:lvl1pPr>
          </a:lstStyle>
          <a:p>
            <a:pPr>
              <a:defRPr/>
            </a:pPr>
            <a:endParaRPr lang="en-US"/>
          </a:p>
        </p:txBody>
      </p:sp>
      <p:sp>
        <p:nvSpPr>
          <p:cNvPr id="8" name="Rectangle 7"/>
          <p:cNvSpPr>
            <a:spLocks noGrp="1" noChangeArrowheads="1"/>
          </p:cNvSpPr>
          <p:nvPr>
            <p:ph type="sldNum" sz="quarter" idx="12"/>
          </p:nvPr>
        </p:nvSpPr>
        <p:spPr/>
        <p:txBody>
          <a:bodyPr/>
          <a:lstStyle>
            <a:lvl1pPr>
              <a:defRPr smtClean="0">
                <a:solidFill>
                  <a:srgbClr val="CCECFF"/>
                </a:solidFill>
              </a:defRPr>
            </a:lvl1pPr>
          </a:lstStyle>
          <a:p>
            <a:pPr>
              <a:defRPr/>
            </a:pPr>
            <a:fld id="{57190553-250B-4BA0-8EED-09662862C29D}" type="slidenum">
              <a:rPr lang="en-US"/>
              <a:pPr>
                <a:defRPr/>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1"/>
                            </p:stCondLst>
                            <p:childTnLst>
                              <p:par>
                                <p:cTn id="9" presetID="22" presetClass="entr" presetSubtype="2" fill="hold" grpId="0" nodeType="afterEffect">
                                  <p:stCondLst>
                                    <p:cond delay="2"/>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4333A0-67F2-4378-9A05-C761138D864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9621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57340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1162E6-2A29-4BF1-AFB8-ADA9F61F196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762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D6F842-2205-432F-904C-F7EA130ACFF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CCAC23-549F-477D-B591-E75EE3C736A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9EE073-B965-4CA7-9397-165D2AB0202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228779-C590-4950-99A0-F72569DBEC4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2A812F3-22A0-4DB8-9633-06BBF046F8A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2892CF3-AE8F-47A0-BC79-AD5EB029166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6C04F4-E9E6-496E-9F71-7A43744FDAB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DFC3A5-BC56-45FC-8967-4083D2B791B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4AF327-3517-4237-9F02-FF44B74A8D5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25000">
              <a:schemeClr val="accent1">
                <a:lumMod val="45000"/>
                <a:lumOff val="55000"/>
              </a:schemeClr>
            </a:gs>
            <a:gs pos="45000">
              <a:schemeClr val="accent1">
                <a:lumMod val="45000"/>
                <a:lumOff val="55000"/>
              </a:schemeClr>
            </a:gs>
            <a:gs pos="50335">
              <a:srgbClr val="F5E8DD"/>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381000"/>
            <a:ext cx="77724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smtClean="0">
                <a:effectLst/>
              </a:defRPr>
            </a:lvl1pPr>
          </a:lstStyle>
          <a:p>
            <a:pPr>
              <a:defRPr/>
            </a:pPr>
            <a:endParaRPr lang="en-US"/>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smtClean="0">
                <a:effectLst/>
              </a:defRPr>
            </a:lvl1pPr>
          </a:lstStyle>
          <a:p>
            <a:pPr>
              <a:defRPr/>
            </a:pPr>
            <a:endParaRPr lang="en-US"/>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smtClean="0">
                <a:effectLst/>
              </a:defRPr>
            </a:lvl1pPr>
          </a:lstStyle>
          <a:p>
            <a:pPr>
              <a:defRPr/>
            </a:pPr>
            <a:fld id="{AE9FEB5B-837F-41C1-84CF-4EACD42C7028}" type="slidenum">
              <a:rPr lang="en-US"/>
              <a:pPr>
                <a:defRPr/>
              </a:pPr>
              <a:t>‹#›</a:t>
            </a:fld>
            <a:endParaRPr lang="en-US"/>
          </a:p>
        </p:txBody>
      </p:sp>
      <p:sp>
        <p:nvSpPr>
          <p:cNvPr id="5127" name="Rectangle 7"/>
          <p:cNvSpPr>
            <a:spLocks noChangeArrowheads="1"/>
          </p:cNvSpPr>
          <p:nvPr/>
        </p:nvSpPr>
        <p:spPr bwMode="gray">
          <a:xfrm>
            <a:off x="0" y="1638300"/>
            <a:ext cx="3343275" cy="122238"/>
          </a:xfrm>
          <a:prstGeom prst="rect">
            <a:avLst/>
          </a:prstGeom>
          <a:solidFill>
            <a:schemeClr val="bg2">
              <a:alpha val="50000"/>
            </a:schemeClr>
          </a:solidFill>
          <a:ln w="9525">
            <a:noFill/>
            <a:miter lim="800000"/>
            <a:headEnd/>
            <a:tailEnd/>
          </a:ln>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3676"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
                                  </p:stCondLst>
                                  <p:childTnLst>
                                    <p:set>
                                      <p:cBhvr>
                                        <p:cTn id="6" dur="1" fill="hold">
                                          <p:stCondLst>
                                            <p:cond delay="0"/>
                                          </p:stCondLst>
                                        </p:cTn>
                                        <p:tgtEl>
                                          <p:spTgt spid="5127"/>
                                        </p:tgtEl>
                                        <p:attrNameLst>
                                          <p:attrName>style.visibility</p:attrName>
                                        </p:attrNameLst>
                                      </p:cBhvr>
                                      <p:to>
                                        <p:strVal val="visible"/>
                                      </p:to>
                                    </p:set>
                                    <p:animEffect transition="in" filter="wipe(right)">
                                      <p:cBhvr>
                                        <p:cTn id="7"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txStyles>
    <p:titleStyle>
      <a:lvl1pPr algn="ctr" rtl="0" eaLnBrk="0" fontAlgn="base" hangingPunct="0">
        <a:spcBef>
          <a:spcPct val="0"/>
        </a:spcBef>
        <a:spcAft>
          <a:spcPct val="0"/>
        </a:spcAft>
        <a:defRPr kumimoji="1" sz="3600">
          <a:solidFill>
            <a:srgbClr val="FFFF00"/>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3600">
          <a:solidFill>
            <a:srgbClr val="FFFF00"/>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kumimoji="1" sz="3600">
          <a:solidFill>
            <a:srgbClr val="FFFF00"/>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kumimoji="1" sz="3600">
          <a:solidFill>
            <a:srgbClr val="FFFF00"/>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kumimoji="1" sz="3600">
          <a:solidFill>
            <a:srgbClr val="FFFF00"/>
          </a:solidFill>
          <a:effectLst>
            <a:outerShdw blurRad="38100" dist="38100" dir="2700000" algn="tl">
              <a:srgbClr val="000000"/>
            </a:outerShdw>
          </a:effectLst>
          <a:latin typeface="Arial" charset="0"/>
        </a:defRPr>
      </a:lvl5pPr>
      <a:lvl6pPr marL="457200" algn="ctr" rtl="0" eaLnBrk="0" fontAlgn="base" hangingPunct="0">
        <a:spcBef>
          <a:spcPct val="0"/>
        </a:spcBef>
        <a:spcAft>
          <a:spcPct val="0"/>
        </a:spcAft>
        <a:defRPr kumimoji="1" sz="3600">
          <a:solidFill>
            <a:srgbClr val="FFFF00"/>
          </a:solidFill>
          <a:effectLst>
            <a:outerShdw blurRad="38100" dist="38100" dir="2700000" algn="tl">
              <a:srgbClr val="000000"/>
            </a:outerShdw>
          </a:effectLst>
          <a:latin typeface="Arial" charset="0"/>
        </a:defRPr>
      </a:lvl6pPr>
      <a:lvl7pPr marL="914400" algn="ctr" rtl="0" eaLnBrk="0" fontAlgn="base" hangingPunct="0">
        <a:spcBef>
          <a:spcPct val="0"/>
        </a:spcBef>
        <a:spcAft>
          <a:spcPct val="0"/>
        </a:spcAft>
        <a:defRPr kumimoji="1" sz="3600">
          <a:solidFill>
            <a:srgbClr val="FFFF00"/>
          </a:solidFill>
          <a:effectLst>
            <a:outerShdw blurRad="38100" dist="38100" dir="2700000" algn="tl">
              <a:srgbClr val="000000"/>
            </a:outerShdw>
          </a:effectLst>
          <a:latin typeface="Arial" charset="0"/>
        </a:defRPr>
      </a:lvl7pPr>
      <a:lvl8pPr marL="1371600" algn="ctr" rtl="0" eaLnBrk="0" fontAlgn="base" hangingPunct="0">
        <a:spcBef>
          <a:spcPct val="0"/>
        </a:spcBef>
        <a:spcAft>
          <a:spcPct val="0"/>
        </a:spcAft>
        <a:defRPr kumimoji="1" sz="3600">
          <a:solidFill>
            <a:srgbClr val="FFFF00"/>
          </a:solidFill>
          <a:effectLst>
            <a:outerShdw blurRad="38100" dist="38100" dir="2700000" algn="tl">
              <a:srgbClr val="000000"/>
            </a:outerShdw>
          </a:effectLst>
          <a:latin typeface="Arial" charset="0"/>
        </a:defRPr>
      </a:lvl8pPr>
      <a:lvl9pPr marL="1828800" algn="ctr" rtl="0" eaLnBrk="0" fontAlgn="base" hangingPunct="0">
        <a:spcBef>
          <a:spcPct val="0"/>
        </a:spcBef>
        <a:spcAft>
          <a:spcPct val="0"/>
        </a:spcAft>
        <a:defRPr kumimoji="1" sz="3600">
          <a:solidFill>
            <a:srgbClr val="FFFF00"/>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rgbClr val="FFFF00"/>
        </a:buClr>
        <a:buSzPct val="75000"/>
        <a:buFont typeface="Monotype Sorts" pitchFamily="-128" charset="2"/>
        <a:buChar char="n"/>
        <a:defRPr kumimoji="1" sz="3200">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FFFFFF"/>
        </a:buClr>
        <a:buSzPct val="50000"/>
        <a:buFont typeface="Monotype Sorts" pitchFamily="-128" charset="2"/>
        <a:buChar char="l"/>
        <a:defRPr kumimoji="1" sz="2800">
          <a:solidFill>
            <a:srgbClr val="FFFFFF"/>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1"/>
        </a:buClr>
        <a:buSzPct val="75000"/>
        <a:buChar char="–"/>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pitchFamily="-128"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128"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128"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128"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128"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5314" name="Picture 2" descr="Bighorns Geologic Map"/>
          <p:cNvPicPr>
            <a:picLocks noChangeAspect="1" noChangeArrowheads="1"/>
          </p:cNvPicPr>
          <p:nvPr/>
        </p:nvPicPr>
        <p:blipFill>
          <a:blip r:embed="rId2" cstate="print"/>
          <a:srcRect/>
          <a:stretch>
            <a:fillRect/>
          </a:stretch>
        </p:blipFill>
        <p:spPr bwMode="auto">
          <a:xfrm>
            <a:off x="3909923" y="495300"/>
            <a:ext cx="4710822" cy="5867400"/>
          </a:xfrm>
          <a:prstGeom prst="rect">
            <a:avLst/>
          </a:prstGeom>
          <a:noFill/>
        </p:spPr>
      </p:pic>
      <p:sp>
        <p:nvSpPr>
          <p:cNvPr id="525316" name="Oval 4"/>
          <p:cNvSpPr>
            <a:spLocks noChangeArrowheads="1"/>
          </p:cNvSpPr>
          <p:nvPr/>
        </p:nvSpPr>
        <p:spPr bwMode="auto">
          <a:xfrm>
            <a:off x="6129867" y="3048000"/>
            <a:ext cx="135467" cy="152400"/>
          </a:xfrm>
          <a:prstGeom prst="ellipse">
            <a:avLst/>
          </a:prstGeom>
          <a:solidFill>
            <a:schemeClr val="accent1"/>
          </a:solidFill>
          <a:ln w="12700">
            <a:solidFill>
              <a:schemeClr val="tx1"/>
            </a:solidFill>
            <a:round/>
            <a:headEnd type="none" w="sm" len="sm"/>
            <a:tailEnd type="none" w="sm" len="sm"/>
          </a:ln>
          <a:effectLst/>
        </p:spPr>
        <p:txBody>
          <a:bodyPr wrap="none" anchor="ctr"/>
          <a:lstStyle/>
          <a:p>
            <a:endParaRPr lang="en-US"/>
          </a:p>
        </p:txBody>
      </p:sp>
      <p:sp>
        <p:nvSpPr>
          <p:cNvPr id="4" name="TextBox 3"/>
          <p:cNvSpPr txBox="1"/>
          <p:nvPr/>
        </p:nvSpPr>
        <p:spPr>
          <a:xfrm>
            <a:off x="269256" y="382012"/>
            <a:ext cx="3505200" cy="3046988"/>
          </a:xfrm>
          <a:prstGeom prst="rect">
            <a:avLst/>
          </a:prstGeom>
          <a:solidFill>
            <a:schemeClr val="bg1">
              <a:lumMod val="60000"/>
              <a:lumOff val="40000"/>
            </a:schemeClr>
          </a:solidFill>
        </p:spPr>
        <p:txBody>
          <a:bodyPr wrap="square" rtlCol="0">
            <a:spAutoFit/>
          </a:bodyPr>
          <a:lstStyle/>
          <a:p>
            <a:r>
              <a:rPr lang="en-US" sz="3200" b="1" dirty="0">
                <a:latin typeface="Arial" pitchFamily="34" charset="0"/>
                <a:cs typeface="Arial" pitchFamily="34" charset="0"/>
              </a:rPr>
              <a:t>MESOZOIC STRATIGRAPHY</a:t>
            </a:r>
          </a:p>
          <a:p>
            <a:endParaRPr lang="en-US" sz="3200" b="1" dirty="0">
              <a:latin typeface="Arial" pitchFamily="34" charset="0"/>
              <a:cs typeface="Arial" pitchFamily="34" charset="0"/>
            </a:endParaRPr>
          </a:p>
          <a:p>
            <a:r>
              <a:rPr lang="en-US" sz="3200" b="1" dirty="0">
                <a:latin typeface="Arial" pitchFamily="34" charset="0"/>
                <a:cs typeface="Arial" pitchFamily="34" charset="0"/>
              </a:rPr>
              <a:t>BIG HORN AND POWER RIVER BASINS</a:t>
            </a:r>
          </a:p>
        </p:txBody>
      </p:sp>
      <p:pic>
        <p:nvPicPr>
          <p:cNvPr id="3" name="Picture 2" descr="A lizard on a rock&#10;&#10;Description automatically generated with low confidence">
            <a:extLst>
              <a:ext uri="{FF2B5EF4-FFF2-40B4-BE49-F238E27FC236}">
                <a16:creationId xmlns:a16="http://schemas.microsoft.com/office/drawing/2014/main" id="{501E6B83-9348-4620-BF44-21088BE9AD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314" t="24445" r="32963" b="27778"/>
          <a:stretch/>
        </p:blipFill>
        <p:spPr>
          <a:xfrm>
            <a:off x="434356" y="3566160"/>
            <a:ext cx="3175000" cy="327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25316"/>
                                        </p:tgtEl>
                                        <p:attrNameLst>
                                          <p:attrName>style.visibility</p:attrName>
                                        </p:attrNameLst>
                                      </p:cBhvr>
                                      <p:to>
                                        <p:strVal val="visible"/>
                                      </p:to>
                                    </p:set>
                                    <p:anim calcmode="lin" valueType="num">
                                      <p:cBhvr>
                                        <p:cTn id="7" dur="1000" fill="hold"/>
                                        <p:tgtEl>
                                          <p:spTgt spid="525316"/>
                                        </p:tgtEl>
                                        <p:attrNameLst>
                                          <p:attrName>ppt_w</p:attrName>
                                        </p:attrNameLst>
                                      </p:cBhvr>
                                      <p:tavLst>
                                        <p:tav tm="0">
                                          <p:val>
                                            <p:strVal val="#ppt_w*0.70"/>
                                          </p:val>
                                        </p:tav>
                                        <p:tav tm="100000">
                                          <p:val>
                                            <p:strVal val="#ppt_w"/>
                                          </p:val>
                                        </p:tav>
                                      </p:tavLst>
                                    </p:anim>
                                    <p:anim calcmode="lin" valueType="num">
                                      <p:cBhvr>
                                        <p:cTn id="8" dur="1000" fill="hold"/>
                                        <p:tgtEl>
                                          <p:spTgt spid="525316"/>
                                        </p:tgtEl>
                                        <p:attrNameLst>
                                          <p:attrName>ppt_h</p:attrName>
                                        </p:attrNameLst>
                                      </p:cBhvr>
                                      <p:tavLst>
                                        <p:tav tm="0">
                                          <p:val>
                                            <p:strVal val="#ppt_h"/>
                                          </p:val>
                                        </p:tav>
                                        <p:tav tm="100000">
                                          <p:val>
                                            <p:strVal val="#ppt_h"/>
                                          </p:val>
                                        </p:tav>
                                      </p:tavLst>
                                    </p:anim>
                                    <p:animEffect transition="in" filter="fade">
                                      <p:cBhvr>
                                        <p:cTn id="9" dur="1000"/>
                                        <p:tgtEl>
                                          <p:spTgt spid="525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jan.ucc.nau.edu/~rcb7/170NAt.jpg"/>
          <p:cNvPicPr>
            <a:picLocks noChangeAspect="1" noChangeArrowheads="1"/>
          </p:cNvPicPr>
          <p:nvPr/>
        </p:nvPicPr>
        <p:blipFill>
          <a:blip r:embed="rId2" cstate="print"/>
          <a:srcRect l="4823" t="4758" r="3542"/>
          <a:stretch>
            <a:fillRect/>
          </a:stretch>
        </p:blipFill>
        <p:spPr bwMode="auto">
          <a:xfrm>
            <a:off x="0" y="0"/>
            <a:ext cx="4442114" cy="6858000"/>
          </a:xfrm>
          <a:prstGeom prst="rect">
            <a:avLst/>
          </a:prstGeom>
          <a:noFill/>
        </p:spPr>
      </p:pic>
      <p:sp>
        <p:nvSpPr>
          <p:cNvPr id="3" name="Rectangle 3"/>
          <p:cNvSpPr txBox="1">
            <a:spLocks noChangeArrowheads="1"/>
          </p:cNvSpPr>
          <p:nvPr/>
        </p:nvSpPr>
        <p:spPr>
          <a:xfrm>
            <a:off x="4876800" y="304800"/>
            <a:ext cx="4114800" cy="685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pitchFamily="-128" charset="2"/>
              <a:buChar char="n"/>
              <a:tabLst/>
              <a:defRPr/>
            </a:pPr>
            <a:r>
              <a:rPr kumimoji="1" lang="en-US" sz="3200" kern="0" dirty="0">
                <a:solidFill>
                  <a:srgbClr val="FFFF00"/>
                </a:solidFill>
                <a:effectLst/>
                <a:latin typeface="+mn-lt"/>
              </a:rPr>
              <a:t>Middle Jurassic</a:t>
            </a:r>
            <a:endParaRPr kumimoji="1" lang="en-US" sz="3200" b="0" i="0" u="none" strike="noStrike" kern="0" cap="none" spc="0" normalizeH="0" baseline="0" noProof="0" dirty="0">
              <a:ln>
                <a:noFill/>
              </a:ln>
              <a:solidFill>
                <a:srgbClr val="FFFF00"/>
              </a:solidFill>
              <a:effectLst/>
              <a:uLnTx/>
              <a:uFillTx/>
              <a:latin typeface="+mn-lt"/>
              <a:ea typeface="+mn-ea"/>
              <a:cs typeface="+mn-cs"/>
            </a:endParaRPr>
          </a:p>
        </p:txBody>
      </p:sp>
      <p:pic>
        <p:nvPicPr>
          <p:cNvPr id="4" name="Picture 3" descr="Middle Jurassic 160tectseattle.jpg"/>
          <p:cNvPicPr>
            <a:picLocks noChangeAspect="1"/>
          </p:cNvPicPr>
          <p:nvPr/>
        </p:nvPicPr>
        <p:blipFill>
          <a:blip r:embed="rId3" cstate="print"/>
          <a:stretch>
            <a:fillRect/>
          </a:stretch>
        </p:blipFill>
        <p:spPr>
          <a:xfrm>
            <a:off x="4419600" y="1600200"/>
            <a:ext cx="4495800" cy="4495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jan.ucc.nau.edu/~rcb7/150NAt.jpg"/>
          <p:cNvPicPr>
            <a:picLocks noChangeAspect="1" noChangeArrowheads="1"/>
          </p:cNvPicPr>
          <p:nvPr/>
        </p:nvPicPr>
        <p:blipFill>
          <a:blip r:embed="rId2" cstate="print"/>
          <a:srcRect l="5263" t="2421" r="3509"/>
          <a:stretch>
            <a:fillRect/>
          </a:stretch>
        </p:blipFill>
        <p:spPr bwMode="auto">
          <a:xfrm>
            <a:off x="-1" y="0"/>
            <a:ext cx="4423143" cy="6858000"/>
          </a:xfrm>
          <a:prstGeom prst="rect">
            <a:avLst/>
          </a:prstGeom>
          <a:noFill/>
        </p:spPr>
      </p:pic>
      <p:sp>
        <p:nvSpPr>
          <p:cNvPr id="3" name="Rectangle 3"/>
          <p:cNvSpPr txBox="1">
            <a:spLocks noChangeArrowheads="1"/>
          </p:cNvSpPr>
          <p:nvPr/>
        </p:nvSpPr>
        <p:spPr>
          <a:xfrm>
            <a:off x="4876800" y="304800"/>
            <a:ext cx="4114800" cy="685800"/>
          </a:xfrm>
          <a:prstGeom prst="rect">
            <a:avLst/>
          </a:prstGeom>
        </p:spPr>
        <p:txBody>
          <a:bodyPr/>
          <a:lstStyle/>
          <a:p>
            <a:pPr marR="0" lvl="0" algn="l" defTabSz="914400" rtl="0" eaLnBrk="0" fontAlgn="base" latinLnBrk="0" hangingPunct="0">
              <a:lnSpc>
                <a:spcPct val="100000"/>
              </a:lnSpc>
              <a:spcBef>
                <a:spcPct val="20000"/>
              </a:spcBef>
              <a:spcAft>
                <a:spcPct val="0"/>
              </a:spcAft>
              <a:buClr>
                <a:srgbClr val="FFFF00"/>
              </a:buClr>
              <a:buSzPct val="75000"/>
              <a:tabLst/>
              <a:defRPr/>
            </a:pPr>
            <a:r>
              <a:rPr kumimoji="1" lang="en-US" sz="4000" kern="0" dirty="0">
                <a:solidFill>
                  <a:srgbClr val="002060"/>
                </a:solidFill>
                <a:effectLst/>
                <a:latin typeface="+mn-lt"/>
              </a:rPr>
              <a:t>Late Jurassic</a:t>
            </a:r>
            <a:endParaRPr kumimoji="1" lang="en-US" sz="4000" b="0" i="0" u="none" strike="noStrike" kern="0" cap="none" spc="0" normalizeH="0" baseline="0" noProof="0" dirty="0">
              <a:ln>
                <a:noFill/>
              </a:ln>
              <a:solidFill>
                <a:srgbClr val="002060"/>
              </a:solidFill>
              <a:effectLst/>
              <a:uLnTx/>
              <a:uFillTx/>
              <a:latin typeface="+mn-lt"/>
              <a:ea typeface="+mn-ea"/>
              <a:cs typeface="+mn-cs"/>
            </a:endParaRPr>
          </a:p>
        </p:txBody>
      </p:sp>
      <p:pic>
        <p:nvPicPr>
          <p:cNvPr id="4" name="Picture 3" descr="Late Jurassic 145tectseattle.jpg"/>
          <p:cNvPicPr>
            <a:picLocks noChangeAspect="1"/>
          </p:cNvPicPr>
          <p:nvPr/>
        </p:nvPicPr>
        <p:blipFill>
          <a:blip r:embed="rId3" cstate="print"/>
          <a:stretch>
            <a:fillRect/>
          </a:stretch>
        </p:blipFill>
        <p:spPr>
          <a:xfrm>
            <a:off x="4419600" y="1676400"/>
            <a:ext cx="4724400" cy="4724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304800" y="533400"/>
            <a:ext cx="6908800" cy="762000"/>
          </a:xfrm>
        </p:spPr>
        <p:txBody>
          <a:bodyPr/>
          <a:lstStyle/>
          <a:p>
            <a:pPr algn="l"/>
            <a:r>
              <a:rPr lang="en-US" sz="5400" dirty="0">
                <a:solidFill>
                  <a:srgbClr val="002060"/>
                </a:solidFill>
              </a:rPr>
              <a:t>Jurassic System</a:t>
            </a:r>
          </a:p>
        </p:txBody>
      </p:sp>
      <p:sp>
        <p:nvSpPr>
          <p:cNvPr id="530435" name="Rectangle 3"/>
          <p:cNvSpPr>
            <a:spLocks noGrp="1" noChangeArrowheads="1"/>
          </p:cNvSpPr>
          <p:nvPr>
            <p:ph type="body" idx="1"/>
          </p:nvPr>
        </p:nvSpPr>
        <p:spPr>
          <a:xfrm>
            <a:off x="0" y="1828800"/>
            <a:ext cx="9144000" cy="5791200"/>
          </a:xfrm>
        </p:spPr>
        <p:txBody>
          <a:bodyPr/>
          <a:lstStyle/>
          <a:p>
            <a:pPr>
              <a:lnSpc>
                <a:spcPct val="90000"/>
              </a:lnSpc>
            </a:pPr>
            <a:r>
              <a:rPr lang="en-US" sz="2800" dirty="0" err="1">
                <a:solidFill>
                  <a:srgbClr val="002060"/>
                </a:solidFill>
              </a:rPr>
              <a:t>Disconformably</a:t>
            </a:r>
            <a:r>
              <a:rPr lang="en-US" sz="2800" dirty="0">
                <a:solidFill>
                  <a:srgbClr val="002060"/>
                </a:solidFill>
              </a:rPr>
              <a:t> overlies the Triassic.  Only Upper Jurassic rocks are present here.</a:t>
            </a:r>
          </a:p>
          <a:p>
            <a:pPr>
              <a:lnSpc>
                <a:spcPct val="90000"/>
              </a:lnSpc>
            </a:pPr>
            <a:r>
              <a:rPr lang="en-US" sz="2800" dirty="0">
                <a:solidFill>
                  <a:srgbClr val="002060"/>
                </a:solidFill>
              </a:rPr>
              <a:t>Sundance Formation - Here it is largely marine, and consists of green shale with some thin limestone and sandstone.  Shale has belemnite fossils.  “Oyster Bed” is present near the top.  Yellow rippled sandstone near the top.  Ripples are symmetric.</a:t>
            </a:r>
          </a:p>
          <a:p>
            <a:pPr>
              <a:lnSpc>
                <a:spcPct val="90000"/>
              </a:lnSpc>
            </a:pPr>
            <a:r>
              <a:rPr lang="en-US" sz="2800" dirty="0">
                <a:solidFill>
                  <a:srgbClr val="002060"/>
                </a:solidFill>
              </a:rPr>
              <a:t>Morrison – Generally poorly exposed here.  Consists of </a:t>
            </a:r>
            <a:r>
              <a:rPr lang="en-US" sz="2800" dirty="0" err="1">
                <a:solidFill>
                  <a:srgbClr val="002060"/>
                </a:solidFill>
              </a:rPr>
              <a:t>interbedded</a:t>
            </a:r>
            <a:r>
              <a:rPr lang="en-US" sz="2800" dirty="0">
                <a:solidFill>
                  <a:srgbClr val="002060"/>
                </a:solidFill>
              </a:rPr>
              <a:t> red, yellow, and purple mudstone, sandstone and conglomerate.  Humid coastal plane?  Dinosaur bones.</a:t>
            </a:r>
          </a:p>
          <a:p>
            <a:pPr>
              <a:lnSpc>
                <a:spcPct val="90000"/>
              </a:lnSpc>
            </a:pPr>
            <a:endParaRPr lang="en-US" sz="2800" dirty="0">
              <a:solidFill>
                <a:srgbClr val="002060"/>
              </a:solidFill>
            </a:endParaRPr>
          </a:p>
          <a:p>
            <a:pPr>
              <a:lnSpc>
                <a:spcPct val="90000"/>
              </a:lnSpc>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30434"/>
                                        </p:tgtEl>
                                        <p:attrNameLst>
                                          <p:attrName>style.visibility</p:attrName>
                                        </p:attrNameLst>
                                      </p:cBhvr>
                                      <p:to>
                                        <p:strVal val="visible"/>
                                      </p:to>
                                    </p:set>
                                    <p:animEffect transition="in" filter="randombar(horizontal)">
                                      <p:cBhvr>
                                        <p:cTn id="7" dur="600">
                                          <p:stCondLst>
                                            <p:cond delay="0"/>
                                          </p:stCondLst>
                                        </p:cTn>
                                        <p:tgtEl>
                                          <p:spTgt spid="5304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0435">
                                            <p:txEl>
                                              <p:pRg st="0" end="0"/>
                                            </p:txEl>
                                          </p:spTgt>
                                        </p:tgtEl>
                                        <p:attrNameLst>
                                          <p:attrName>style.visibility</p:attrName>
                                        </p:attrNameLst>
                                      </p:cBhvr>
                                      <p:to>
                                        <p:strVal val="visible"/>
                                      </p:to>
                                    </p:set>
                                    <p:animEffect transition="in" filter="randombar(horizontal)">
                                      <p:cBhvr>
                                        <p:cTn id="12" dur="500"/>
                                        <p:tgtEl>
                                          <p:spTgt spid="5304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30435">
                                            <p:txEl>
                                              <p:pRg st="1" end="1"/>
                                            </p:txEl>
                                          </p:spTgt>
                                        </p:tgtEl>
                                        <p:attrNameLst>
                                          <p:attrName>style.visibility</p:attrName>
                                        </p:attrNameLst>
                                      </p:cBhvr>
                                      <p:to>
                                        <p:strVal val="visible"/>
                                      </p:to>
                                    </p:set>
                                    <p:animEffect transition="in" filter="randombar(horizontal)">
                                      <p:cBhvr>
                                        <p:cTn id="17" dur="500"/>
                                        <p:tgtEl>
                                          <p:spTgt spid="5304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30435">
                                            <p:txEl>
                                              <p:pRg st="2" end="2"/>
                                            </p:txEl>
                                          </p:spTgt>
                                        </p:tgtEl>
                                        <p:attrNameLst>
                                          <p:attrName>style.visibility</p:attrName>
                                        </p:attrNameLst>
                                      </p:cBhvr>
                                      <p:to>
                                        <p:strVal val="visible"/>
                                      </p:to>
                                    </p:set>
                                    <p:animEffect transition="in" filter="randombar(horizontal)">
                                      <p:cBhvr>
                                        <p:cTn id="22" dur="500"/>
                                        <p:tgtEl>
                                          <p:spTgt spid="5304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4" grpId="0"/>
      <p:bldP spid="53043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C:\Users\jeday\Desktop\field camp photos\2011c\IMG_567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8" name="TextBox 7"/>
          <p:cNvSpPr txBox="1"/>
          <p:nvPr/>
        </p:nvSpPr>
        <p:spPr>
          <a:xfrm>
            <a:off x="0" y="0"/>
            <a:ext cx="6477000" cy="2154436"/>
          </a:xfrm>
          <a:prstGeom prst="rect">
            <a:avLst/>
          </a:prstGeom>
          <a:noFill/>
        </p:spPr>
        <p:txBody>
          <a:bodyPr wrap="square" rtlCol="0">
            <a:spAutoFit/>
          </a:bodyPr>
          <a:lstStyle/>
          <a:p>
            <a:r>
              <a:rPr lang="en-US" b="1" dirty="0">
                <a:solidFill>
                  <a:srgbClr val="000000"/>
                </a:solidFill>
                <a:effectLst/>
                <a:latin typeface="+mn-lt"/>
              </a:rPr>
              <a:t>Sundance Formation </a:t>
            </a:r>
            <a:r>
              <a:rPr lang="en-US" dirty="0">
                <a:solidFill>
                  <a:srgbClr val="000000"/>
                </a:solidFill>
                <a:effectLst/>
                <a:latin typeface="+mn-lt"/>
              </a:rPr>
              <a:t> </a:t>
            </a:r>
          </a:p>
          <a:p>
            <a:r>
              <a:rPr lang="en-US" sz="1800" dirty="0">
                <a:solidFill>
                  <a:srgbClr val="000000"/>
                </a:solidFill>
                <a:effectLst/>
                <a:latin typeface="+mn-lt"/>
              </a:rPr>
              <a:t>Largely marine, </a:t>
            </a:r>
          </a:p>
          <a:p>
            <a:pPr>
              <a:tabLst>
                <a:tab pos="457200" algn="l"/>
              </a:tabLst>
            </a:pPr>
            <a:r>
              <a:rPr lang="en-US" sz="1800" dirty="0">
                <a:solidFill>
                  <a:srgbClr val="000000"/>
                </a:solidFill>
                <a:effectLst/>
                <a:latin typeface="+mn-lt"/>
              </a:rPr>
              <a:t>Lower green shale with some thin limestone 	and sandstone.  </a:t>
            </a:r>
          </a:p>
          <a:p>
            <a:pPr>
              <a:tabLst>
                <a:tab pos="457200" algn="l"/>
              </a:tabLst>
            </a:pPr>
            <a:r>
              <a:rPr lang="en-US" sz="1800" dirty="0">
                <a:solidFill>
                  <a:srgbClr val="000000"/>
                </a:solidFill>
                <a:effectLst/>
                <a:latin typeface="+mn-lt"/>
              </a:rPr>
              <a:t>Shale has bivalve, brachiopod and belemnite fossils. </a:t>
            </a:r>
          </a:p>
          <a:p>
            <a:pPr>
              <a:tabLst>
                <a:tab pos="457200" algn="l"/>
              </a:tabLst>
            </a:pPr>
            <a:r>
              <a:rPr lang="en-US" sz="1800" dirty="0">
                <a:solidFill>
                  <a:srgbClr val="000000"/>
                </a:solidFill>
                <a:effectLst/>
                <a:latin typeface="+mn-lt"/>
              </a:rPr>
              <a:t> “Oyster Bed” is present near the top.  Yellow cross-bedded 	and rippled sandstone near the top. </a:t>
            </a:r>
          </a:p>
          <a:p>
            <a:r>
              <a:rPr lang="en-US" sz="1800" dirty="0">
                <a:solidFill>
                  <a:srgbClr val="000000"/>
                </a:solidFill>
                <a:effectLst/>
                <a:latin typeface="+mn-lt"/>
              </a:rPr>
              <a:t> Ripples are asymmetric, symmetric, climbing</a:t>
            </a:r>
            <a:r>
              <a:rPr lang="en-US" sz="2000" dirty="0">
                <a:solidFill>
                  <a:srgbClr val="000000"/>
                </a:solidFill>
                <a:effectLst/>
                <a:latin typeface="+mn-lt"/>
              </a:rPr>
              <a:t>.</a:t>
            </a:r>
            <a:endParaRPr lang="en-US" dirty="0">
              <a:solidFill>
                <a:srgbClr val="000000"/>
              </a:solidFill>
              <a:effectLst/>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C:\Users\jeday\Desktop\field camp photos\2011c\IMG_5675.JPG"/>
          <p:cNvPicPr>
            <a:picLocks noChangeAspect="1" noChangeArrowheads="1"/>
          </p:cNvPicPr>
          <p:nvPr/>
        </p:nvPicPr>
        <p:blipFill>
          <a:blip r:embed="rId2" cstate="print"/>
          <a:srcRect/>
          <a:stretch>
            <a:fillRect/>
          </a:stretch>
        </p:blipFill>
        <p:spPr bwMode="auto">
          <a:xfrm>
            <a:off x="228600" y="304800"/>
            <a:ext cx="4876800" cy="3657600"/>
          </a:xfrm>
          <a:prstGeom prst="rect">
            <a:avLst/>
          </a:prstGeom>
          <a:noFill/>
        </p:spPr>
      </p:pic>
      <p:pic>
        <p:nvPicPr>
          <p:cNvPr id="4098" name="Picture 2" descr="C:\Users\jeday\Desktop\field camp photos\2011c\IMG_5674.JPG"/>
          <p:cNvPicPr>
            <a:picLocks noChangeAspect="1" noChangeArrowheads="1"/>
          </p:cNvPicPr>
          <p:nvPr/>
        </p:nvPicPr>
        <p:blipFill>
          <a:blip r:embed="rId3" cstate="print"/>
          <a:srcRect/>
          <a:stretch>
            <a:fillRect/>
          </a:stretch>
        </p:blipFill>
        <p:spPr bwMode="auto">
          <a:xfrm>
            <a:off x="5257800" y="304800"/>
            <a:ext cx="3759200" cy="2819400"/>
          </a:xfrm>
          <a:prstGeom prst="rect">
            <a:avLst/>
          </a:prstGeom>
          <a:noFill/>
        </p:spPr>
      </p:pic>
      <p:pic>
        <p:nvPicPr>
          <p:cNvPr id="4099" name="Picture 3" descr="C:\Users\jeday\Desktop\field camp photos\2011c\IMG_5673.JPG"/>
          <p:cNvPicPr>
            <a:picLocks noChangeAspect="1" noChangeArrowheads="1"/>
          </p:cNvPicPr>
          <p:nvPr/>
        </p:nvPicPr>
        <p:blipFill>
          <a:blip r:embed="rId4" cstate="print"/>
          <a:srcRect/>
          <a:stretch>
            <a:fillRect/>
          </a:stretch>
        </p:blipFill>
        <p:spPr bwMode="auto">
          <a:xfrm>
            <a:off x="5308600" y="3657600"/>
            <a:ext cx="3657600" cy="2743200"/>
          </a:xfrm>
          <a:prstGeom prst="rect">
            <a:avLst/>
          </a:prstGeom>
          <a:noFill/>
        </p:spPr>
      </p:pic>
      <p:pic>
        <p:nvPicPr>
          <p:cNvPr id="4100" name="Picture 4" descr="C:\Users\jeday\Desktop\field camp photos\2011c\IMG_5679.JPG"/>
          <p:cNvPicPr>
            <a:picLocks noChangeAspect="1" noChangeArrowheads="1"/>
          </p:cNvPicPr>
          <p:nvPr/>
        </p:nvPicPr>
        <p:blipFill>
          <a:blip r:embed="rId5" cstate="print"/>
          <a:srcRect r="5000" b="47778"/>
          <a:stretch>
            <a:fillRect/>
          </a:stretch>
        </p:blipFill>
        <p:spPr bwMode="auto">
          <a:xfrm>
            <a:off x="304800" y="4419600"/>
            <a:ext cx="4800600" cy="197919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3810000" cy="762000"/>
          </a:xfrm>
        </p:spPr>
        <p:txBody>
          <a:bodyPr/>
          <a:lstStyle/>
          <a:p>
            <a:r>
              <a:rPr lang="en-US" dirty="0">
                <a:solidFill>
                  <a:srgbClr val="002060"/>
                </a:solidFill>
              </a:rPr>
              <a:t>Morrison Fm.</a:t>
            </a:r>
          </a:p>
        </p:txBody>
      </p:sp>
      <p:sp>
        <p:nvSpPr>
          <p:cNvPr id="3" name="Content Placeholder 2"/>
          <p:cNvSpPr>
            <a:spLocks noGrp="1"/>
          </p:cNvSpPr>
          <p:nvPr>
            <p:ph idx="1"/>
          </p:nvPr>
        </p:nvSpPr>
        <p:spPr>
          <a:xfrm>
            <a:off x="342900" y="1981200"/>
            <a:ext cx="3429000" cy="4114800"/>
          </a:xfrm>
        </p:spPr>
        <p:txBody>
          <a:bodyPr/>
          <a:lstStyle/>
          <a:p>
            <a:r>
              <a:rPr lang="en-US" sz="2400" dirty="0">
                <a:solidFill>
                  <a:srgbClr val="002060"/>
                </a:solidFill>
              </a:rPr>
              <a:t>Morrison – Generally poorly exposed here.  Consists of </a:t>
            </a:r>
            <a:r>
              <a:rPr lang="en-US" sz="2400" dirty="0" err="1">
                <a:solidFill>
                  <a:srgbClr val="002060"/>
                </a:solidFill>
              </a:rPr>
              <a:t>interbedded</a:t>
            </a:r>
            <a:r>
              <a:rPr lang="en-US" sz="2400" dirty="0">
                <a:solidFill>
                  <a:srgbClr val="002060"/>
                </a:solidFill>
              </a:rPr>
              <a:t> red, yellow, and purple mudstone, sandstone and conglomerate.  </a:t>
            </a:r>
          </a:p>
          <a:p>
            <a:r>
              <a:rPr lang="en-US" sz="2400" dirty="0">
                <a:solidFill>
                  <a:srgbClr val="002060"/>
                </a:solidFill>
              </a:rPr>
              <a:t>Humid coastal plane?  Dinosaur bones.</a:t>
            </a:r>
          </a:p>
          <a:p>
            <a:endParaRPr lang="en-US" sz="2400" dirty="0">
              <a:solidFill>
                <a:srgbClr val="002060"/>
              </a:solidFill>
            </a:endParaRPr>
          </a:p>
        </p:txBody>
      </p:sp>
      <p:pic>
        <p:nvPicPr>
          <p:cNvPr id="6147" name="Picture 3" descr="C:\Users\jeday\Desktop\field camp photos\2011c\IMG_5686.JPG"/>
          <p:cNvPicPr>
            <a:picLocks noChangeAspect="1" noChangeArrowheads="1"/>
          </p:cNvPicPr>
          <p:nvPr/>
        </p:nvPicPr>
        <p:blipFill>
          <a:blip r:embed="rId2" cstate="print"/>
          <a:srcRect/>
          <a:stretch>
            <a:fillRect/>
          </a:stretch>
        </p:blipFill>
        <p:spPr bwMode="auto">
          <a:xfrm>
            <a:off x="3962400" y="1447800"/>
            <a:ext cx="5181600" cy="38862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6258"/>
          <a:stretch>
            <a:fillRect/>
          </a:stretch>
        </p:blipFill>
        <p:spPr bwMode="auto">
          <a:xfrm>
            <a:off x="228600" y="0"/>
            <a:ext cx="8458200" cy="6553200"/>
          </a:xfrm>
          <a:prstGeom prst="rect">
            <a:avLst/>
          </a:prstGeom>
          <a:noFill/>
          <a:ln w="9525">
            <a:noFill/>
            <a:miter lim="800000"/>
            <a:headEnd/>
            <a:tailEnd/>
          </a:ln>
        </p:spPr>
      </p:pic>
      <p:sp>
        <p:nvSpPr>
          <p:cNvPr id="5" name="Right Arrow 4"/>
          <p:cNvSpPr/>
          <p:nvPr/>
        </p:nvSpPr>
        <p:spPr bwMode="auto">
          <a:xfrm>
            <a:off x="152400" y="4267200"/>
            <a:ext cx="304800" cy="4572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pitchFamily="-12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jan.ucc.nau.edu/~rcb7/120NAt.jpg"/>
          <p:cNvPicPr>
            <a:picLocks noChangeAspect="1" noChangeArrowheads="1"/>
          </p:cNvPicPr>
          <p:nvPr/>
        </p:nvPicPr>
        <p:blipFill>
          <a:blip r:embed="rId2" cstate="print"/>
          <a:srcRect l="3645" t="3631" r="3417"/>
          <a:stretch>
            <a:fillRect/>
          </a:stretch>
        </p:blipFill>
        <p:spPr bwMode="auto">
          <a:xfrm>
            <a:off x="0" y="0"/>
            <a:ext cx="4392564" cy="6858000"/>
          </a:xfrm>
          <a:prstGeom prst="rect">
            <a:avLst/>
          </a:prstGeom>
          <a:noFill/>
        </p:spPr>
      </p:pic>
      <p:sp>
        <p:nvSpPr>
          <p:cNvPr id="3" name="Rectangle 3"/>
          <p:cNvSpPr txBox="1">
            <a:spLocks noChangeArrowheads="1"/>
          </p:cNvSpPr>
          <p:nvPr/>
        </p:nvSpPr>
        <p:spPr>
          <a:xfrm>
            <a:off x="4876800" y="304800"/>
            <a:ext cx="4114800" cy="685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
                <a:srgbClr val="FFFF00"/>
              </a:buClr>
              <a:buSzPct val="75000"/>
              <a:buFont typeface="Monotype Sorts" pitchFamily="-128" charset="2"/>
              <a:buChar char="n"/>
              <a:tabLst/>
              <a:defRPr/>
            </a:pPr>
            <a:r>
              <a:rPr kumimoji="1" lang="en-US" sz="3200" kern="0" dirty="0">
                <a:solidFill>
                  <a:srgbClr val="FFFF00"/>
                </a:solidFill>
                <a:effectLst/>
                <a:latin typeface="+mn-lt"/>
              </a:rPr>
              <a:t>Early Cretaceous</a:t>
            </a:r>
            <a:endParaRPr kumimoji="1" lang="en-US" sz="3200" b="0" i="0" u="none" strike="noStrike" kern="0" cap="none" spc="0" normalizeH="0" baseline="0" noProof="0" dirty="0">
              <a:ln>
                <a:noFill/>
              </a:ln>
              <a:solidFill>
                <a:srgbClr val="FFFF00"/>
              </a:solidFill>
              <a:effectLst/>
              <a:uLnTx/>
              <a:uFillTx/>
              <a:latin typeface="+mn-lt"/>
              <a:ea typeface="+mn-ea"/>
              <a:cs typeface="+mn-cs"/>
            </a:endParaRPr>
          </a:p>
        </p:txBody>
      </p:sp>
      <p:pic>
        <p:nvPicPr>
          <p:cNvPr id="4" name="Picture 3" descr="Early Cretacous 125tectseattle.jpg"/>
          <p:cNvPicPr>
            <a:picLocks noChangeAspect="1"/>
          </p:cNvPicPr>
          <p:nvPr/>
        </p:nvPicPr>
        <p:blipFill>
          <a:blip r:embed="rId3" cstate="print"/>
          <a:srcRect l="2222" t="2222" r="1111" b="3333"/>
          <a:stretch>
            <a:fillRect/>
          </a:stretch>
        </p:blipFill>
        <p:spPr>
          <a:xfrm>
            <a:off x="4308437" y="1295400"/>
            <a:ext cx="4835563" cy="4724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90600"/>
            <a:ext cx="2438400" cy="4616648"/>
          </a:xfrm>
          <a:prstGeom prst="rect">
            <a:avLst/>
          </a:prstGeom>
          <a:solidFill>
            <a:schemeClr val="accent2"/>
          </a:solidFill>
        </p:spPr>
        <p:txBody>
          <a:bodyPr wrap="square" rtlCol="0">
            <a:spAutoFit/>
          </a:bodyPr>
          <a:lstStyle/>
          <a:p>
            <a:r>
              <a:rPr lang="en-US" sz="1400" b="1" dirty="0">
                <a:solidFill>
                  <a:srgbClr val="002060"/>
                </a:solidFill>
                <a:effectLst/>
                <a:latin typeface="Arial Black" pitchFamily="34" charset="0"/>
              </a:rPr>
              <a:t>Major magmatic activity in two belts (110-85 Ma) followed by strong decline and null in magmatic activity (80-40 Ma)</a:t>
            </a:r>
          </a:p>
          <a:p>
            <a:r>
              <a:rPr lang="en-US" sz="1400" b="1" dirty="0">
                <a:solidFill>
                  <a:srgbClr val="002060"/>
                </a:solidFill>
                <a:effectLst/>
                <a:latin typeface="Arial Black" pitchFamily="34" charset="0"/>
              </a:rPr>
              <a:t> </a:t>
            </a:r>
          </a:p>
          <a:p>
            <a:r>
              <a:rPr lang="en-US" sz="1400" b="1" dirty="0">
                <a:solidFill>
                  <a:srgbClr val="002060"/>
                </a:solidFill>
                <a:effectLst/>
                <a:latin typeface="Arial Black" pitchFamily="34" charset="0"/>
              </a:rPr>
              <a:t>Andean-style segmentation of </a:t>
            </a:r>
            <a:r>
              <a:rPr lang="en-US" sz="1400" b="1" dirty="0" err="1">
                <a:solidFill>
                  <a:srgbClr val="002060"/>
                </a:solidFill>
                <a:effectLst/>
                <a:latin typeface="Arial Black" pitchFamily="34" charset="0"/>
              </a:rPr>
              <a:t>Farallon</a:t>
            </a:r>
            <a:r>
              <a:rPr lang="en-US" sz="1400" b="1" dirty="0">
                <a:solidFill>
                  <a:srgbClr val="002060"/>
                </a:solidFill>
                <a:effectLst/>
                <a:latin typeface="Arial Black" pitchFamily="34" charset="0"/>
              </a:rPr>
              <a:t> arc from Central America to Southern California</a:t>
            </a:r>
          </a:p>
          <a:p>
            <a:r>
              <a:rPr lang="en-US" sz="1400" b="1" dirty="0">
                <a:solidFill>
                  <a:srgbClr val="002060"/>
                </a:solidFill>
                <a:effectLst/>
                <a:latin typeface="Arial Black" pitchFamily="34" charset="0"/>
              </a:rPr>
              <a:t> </a:t>
            </a:r>
          </a:p>
          <a:p>
            <a:r>
              <a:rPr lang="en-US" sz="1400" b="1" dirty="0">
                <a:solidFill>
                  <a:srgbClr val="002060"/>
                </a:solidFill>
                <a:effectLst/>
                <a:latin typeface="Arial Black" pitchFamily="34" charset="0"/>
              </a:rPr>
              <a:t>Sevier thrusting continued and foreland basin shifted locus of subsidence southward in response to shallow Laramide </a:t>
            </a:r>
            <a:r>
              <a:rPr lang="en-US" sz="1400" b="1" dirty="0" err="1">
                <a:solidFill>
                  <a:srgbClr val="002060"/>
                </a:solidFill>
                <a:effectLst/>
                <a:latin typeface="Arial Black" pitchFamily="34" charset="0"/>
              </a:rPr>
              <a:t>subduction</a:t>
            </a:r>
            <a:r>
              <a:rPr lang="en-US" sz="1400" b="1" dirty="0">
                <a:solidFill>
                  <a:srgbClr val="002060"/>
                </a:solidFill>
                <a:effectLst/>
                <a:latin typeface="Arial Black" pitchFamily="34" charset="0"/>
              </a:rPr>
              <a:t> (shallow angle) </a:t>
            </a:r>
          </a:p>
          <a:p>
            <a:endParaRPr lang="en-US" sz="1400" dirty="0">
              <a:solidFill>
                <a:srgbClr val="002060"/>
              </a:solidFill>
              <a:effectLst/>
              <a:latin typeface="Arial Black" pitchFamily="34" charset="0"/>
            </a:endParaRPr>
          </a:p>
        </p:txBody>
      </p:sp>
      <p:pic>
        <p:nvPicPr>
          <p:cNvPr id="3" name="Picture 2" descr="Late Cretaceous 85tectseattle.jpg"/>
          <p:cNvPicPr>
            <a:picLocks noChangeAspect="1"/>
          </p:cNvPicPr>
          <p:nvPr/>
        </p:nvPicPr>
        <p:blipFill>
          <a:blip r:embed="rId2" cstate="print"/>
          <a:srcRect l="2222" t="2222" r="2222" b="3333"/>
          <a:stretch>
            <a:fillRect/>
          </a:stretch>
        </p:blipFill>
        <p:spPr>
          <a:xfrm>
            <a:off x="3429000" y="1209453"/>
            <a:ext cx="5715000" cy="5648547"/>
          </a:xfrm>
          <a:prstGeom prst="rect">
            <a:avLst/>
          </a:prstGeom>
        </p:spPr>
      </p:pic>
      <p:sp>
        <p:nvSpPr>
          <p:cNvPr id="4" name="TextBox 3"/>
          <p:cNvSpPr txBox="1"/>
          <p:nvPr/>
        </p:nvSpPr>
        <p:spPr>
          <a:xfrm>
            <a:off x="0" y="0"/>
            <a:ext cx="9144000" cy="707886"/>
          </a:xfrm>
          <a:prstGeom prst="rect">
            <a:avLst/>
          </a:prstGeom>
          <a:noFill/>
        </p:spPr>
        <p:txBody>
          <a:bodyPr wrap="square" rtlCol="0">
            <a:spAutoFit/>
          </a:bodyPr>
          <a:lstStyle/>
          <a:p>
            <a:pPr algn="ctr"/>
            <a:r>
              <a:rPr lang="en-US" sz="4000" b="1" dirty="0">
                <a:solidFill>
                  <a:srgbClr val="002060"/>
                </a:solidFill>
                <a:latin typeface="Arial Black" pitchFamily="34" charset="0"/>
              </a:rPr>
              <a:t>Late Cretaceous (85 Ma)</a:t>
            </a:r>
            <a:endParaRPr lang="en-US" sz="4000" dirty="0">
              <a:solidFill>
                <a:srgbClr val="002060"/>
              </a:solidFill>
              <a:latin typeface="Arial Black"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jan.ucc.nau.edu/~rcb7/070NAT.jpg"/>
          <p:cNvPicPr>
            <a:picLocks noChangeAspect="1" noChangeArrowheads="1"/>
          </p:cNvPicPr>
          <p:nvPr/>
        </p:nvPicPr>
        <p:blipFill>
          <a:blip r:embed="rId2" cstate="print"/>
          <a:srcRect l="4362" t="6667" r="3168" b="6667"/>
          <a:stretch>
            <a:fillRect/>
          </a:stretch>
        </p:blipFill>
        <p:spPr bwMode="auto">
          <a:xfrm>
            <a:off x="-1" y="0"/>
            <a:ext cx="5410201" cy="3981092"/>
          </a:xfrm>
          <a:prstGeom prst="rect">
            <a:avLst/>
          </a:prstGeom>
          <a:noFill/>
        </p:spPr>
      </p:pic>
      <p:sp>
        <p:nvSpPr>
          <p:cNvPr id="4" name="Rectangle 3"/>
          <p:cNvSpPr txBox="1">
            <a:spLocks noChangeArrowheads="1"/>
          </p:cNvSpPr>
          <p:nvPr/>
        </p:nvSpPr>
        <p:spPr>
          <a:xfrm>
            <a:off x="5486400" y="609600"/>
            <a:ext cx="3581400" cy="685800"/>
          </a:xfrm>
          <a:prstGeom prst="rect">
            <a:avLst/>
          </a:prstGeom>
        </p:spPr>
        <p:txBody>
          <a:bodyPr/>
          <a:lstStyle/>
          <a:p>
            <a:pPr marR="0" lvl="0" algn="l" defTabSz="914400" rtl="0" eaLnBrk="0" fontAlgn="base" latinLnBrk="0" hangingPunct="0">
              <a:lnSpc>
                <a:spcPct val="100000"/>
              </a:lnSpc>
              <a:spcBef>
                <a:spcPct val="20000"/>
              </a:spcBef>
              <a:spcAft>
                <a:spcPct val="0"/>
              </a:spcAft>
              <a:buClr>
                <a:srgbClr val="FFFF00"/>
              </a:buClr>
              <a:buSzPct val="75000"/>
              <a:tabLst/>
              <a:defRPr/>
            </a:pPr>
            <a:r>
              <a:rPr kumimoji="1" lang="en-US" sz="3600" kern="0" dirty="0">
                <a:solidFill>
                  <a:srgbClr val="002060"/>
                </a:solidFill>
                <a:effectLst/>
                <a:latin typeface="+mn-lt"/>
              </a:rPr>
              <a:t>Late Cretaceous</a:t>
            </a:r>
            <a:endParaRPr kumimoji="1" lang="en-US" sz="3600" b="0" i="0" u="none" strike="noStrike" kern="0" cap="none" spc="0" normalizeH="0" baseline="0" noProof="0" dirty="0">
              <a:ln>
                <a:noFill/>
              </a:ln>
              <a:solidFill>
                <a:srgbClr val="002060"/>
              </a:solidFill>
              <a:effectLst/>
              <a:uLnTx/>
              <a:uFillTx/>
              <a:latin typeface="+mn-lt"/>
              <a:ea typeface="+mn-ea"/>
              <a:cs typeface="+mn-cs"/>
            </a:endParaRPr>
          </a:p>
        </p:txBody>
      </p:sp>
      <p:pic>
        <p:nvPicPr>
          <p:cNvPr id="5" name="Picture 4" descr="Late Cretaceous 85tectseattle.jpg"/>
          <p:cNvPicPr>
            <a:picLocks noChangeAspect="1"/>
          </p:cNvPicPr>
          <p:nvPr/>
        </p:nvPicPr>
        <p:blipFill>
          <a:blip r:embed="rId3" cstate="print"/>
          <a:srcRect l="2222" t="2222" r="2222" b="3333"/>
          <a:stretch>
            <a:fillRect/>
          </a:stretch>
        </p:blipFill>
        <p:spPr>
          <a:xfrm>
            <a:off x="4518212" y="2286000"/>
            <a:ext cx="4625788" cy="4572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te Permian gepg-tectonics.jpg"/>
          <p:cNvPicPr>
            <a:picLocks noChangeAspect="1"/>
          </p:cNvPicPr>
          <p:nvPr/>
        </p:nvPicPr>
        <p:blipFill>
          <a:blip r:embed="rId2" cstate="print"/>
          <a:stretch>
            <a:fillRect/>
          </a:stretch>
        </p:blipFill>
        <p:spPr>
          <a:xfrm>
            <a:off x="1752600" y="0"/>
            <a:ext cx="6858000" cy="6858000"/>
          </a:xfrm>
          <a:prstGeom prst="rect">
            <a:avLst/>
          </a:prstGeom>
        </p:spPr>
      </p:pic>
      <p:sp>
        <p:nvSpPr>
          <p:cNvPr id="6" name="Rectangle 3"/>
          <p:cNvSpPr txBox="1">
            <a:spLocks noChangeArrowheads="1"/>
          </p:cNvSpPr>
          <p:nvPr/>
        </p:nvSpPr>
        <p:spPr>
          <a:xfrm>
            <a:off x="0" y="228600"/>
            <a:ext cx="1828800" cy="1219200"/>
          </a:xfrm>
          <a:prstGeom prst="rect">
            <a:avLst/>
          </a:prstGeom>
        </p:spPr>
        <p:txBody>
          <a:bodyPr/>
          <a:lstStyle/>
          <a:p>
            <a:pPr marR="0" lvl="0" algn="l" defTabSz="914400" rtl="0" eaLnBrk="0" fontAlgn="base" latinLnBrk="0" hangingPunct="0">
              <a:lnSpc>
                <a:spcPct val="100000"/>
              </a:lnSpc>
              <a:spcBef>
                <a:spcPct val="20000"/>
              </a:spcBef>
              <a:spcAft>
                <a:spcPct val="0"/>
              </a:spcAft>
              <a:buClr>
                <a:srgbClr val="FFFF00"/>
              </a:buClr>
              <a:buSzPct val="75000"/>
              <a:tabLst/>
              <a:defRPr/>
            </a:pPr>
            <a:r>
              <a:rPr kumimoji="1" lang="en-US" sz="3200" kern="0" dirty="0">
                <a:solidFill>
                  <a:srgbClr val="002060"/>
                </a:solidFill>
                <a:effectLst/>
                <a:latin typeface="+mn-lt"/>
              </a:rPr>
              <a:t>Early </a:t>
            </a:r>
          </a:p>
          <a:p>
            <a:pPr marL="342900" marR="0" lvl="0" indent="-342900" algn="l" defTabSz="914400" rtl="0" eaLnBrk="0" fontAlgn="base" latinLnBrk="0" hangingPunct="0">
              <a:lnSpc>
                <a:spcPct val="100000"/>
              </a:lnSpc>
              <a:spcBef>
                <a:spcPct val="20000"/>
              </a:spcBef>
              <a:spcAft>
                <a:spcPct val="0"/>
              </a:spcAft>
              <a:buClr>
                <a:srgbClr val="FFFF00"/>
              </a:buClr>
              <a:buSzPct val="75000"/>
              <a:tabLst/>
              <a:defRPr/>
            </a:pPr>
            <a:r>
              <a:rPr kumimoji="1" lang="en-US" sz="3200" kern="0" dirty="0">
                <a:solidFill>
                  <a:srgbClr val="002060"/>
                </a:solidFill>
                <a:effectLst/>
                <a:latin typeface="+mn-lt"/>
              </a:rPr>
              <a:t>Permian</a:t>
            </a:r>
            <a:endParaRPr kumimoji="1" lang="en-US" sz="3200" b="0" i="0" u="none" strike="noStrike" kern="0" cap="none" spc="0" normalizeH="0" baseline="0" noProof="0" dirty="0">
              <a:ln>
                <a:noFill/>
              </a:ln>
              <a:solidFill>
                <a:srgbClr val="002060"/>
              </a:solidFill>
              <a:effectLst/>
              <a:uLnTx/>
              <a:uFillTx/>
              <a:latin typeface="+mn-lt"/>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a:xfrm>
            <a:off x="457200" y="381000"/>
            <a:ext cx="8153400" cy="762000"/>
          </a:xfrm>
        </p:spPr>
        <p:txBody>
          <a:bodyPr/>
          <a:lstStyle/>
          <a:p>
            <a:r>
              <a:rPr lang="en-US" sz="4800" dirty="0">
                <a:solidFill>
                  <a:srgbClr val="002060"/>
                </a:solidFill>
              </a:rPr>
              <a:t>Lower Cretaceous Series</a:t>
            </a:r>
          </a:p>
        </p:txBody>
      </p:sp>
      <p:sp>
        <p:nvSpPr>
          <p:cNvPr id="532483" name="Rectangle 3"/>
          <p:cNvSpPr>
            <a:spLocks noGrp="1" noChangeArrowheads="1"/>
          </p:cNvSpPr>
          <p:nvPr>
            <p:ph type="body" idx="1"/>
          </p:nvPr>
        </p:nvSpPr>
        <p:spPr>
          <a:xfrm>
            <a:off x="76200" y="1752600"/>
            <a:ext cx="9144000" cy="5791200"/>
          </a:xfrm>
        </p:spPr>
        <p:txBody>
          <a:bodyPr/>
          <a:lstStyle/>
          <a:p>
            <a:r>
              <a:rPr lang="en-US" sz="2800" dirty="0" err="1">
                <a:solidFill>
                  <a:srgbClr val="002060"/>
                </a:solidFill>
              </a:rPr>
              <a:t>Disconformably</a:t>
            </a:r>
            <a:r>
              <a:rPr lang="en-US" sz="2800" dirty="0">
                <a:solidFill>
                  <a:srgbClr val="002060"/>
                </a:solidFill>
              </a:rPr>
              <a:t> overlies the Jurassic System.</a:t>
            </a:r>
          </a:p>
          <a:p>
            <a:r>
              <a:rPr lang="en-US" sz="2800" dirty="0" err="1">
                <a:solidFill>
                  <a:srgbClr val="002060"/>
                </a:solidFill>
              </a:rPr>
              <a:t>Cloverly</a:t>
            </a:r>
            <a:r>
              <a:rPr lang="en-US" sz="2800" dirty="0">
                <a:solidFill>
                  <a:srgbClr val="002060"/>
                </a:solidFill>
              </a:rPr>
              <a:t> Formation.  </a:t>
            </a:r>
            <a:r>
              <a:rPr lang="en-US" sz="2800" dirty="0" err="1">
                <a:solidFill>
                  <a:srgbClr val="002060"/>
                </a:solidFill>
              </a:rPr>
              <a:t>Interbedded</a:t>
            </a:r>
            <a:r>
              <a:rPr lang="en-US" sz="2800" dirty="0">
                <a:solidFill>
                  <a:srgbClr val="002060"/>
                </a:solidFill>
              </a:rPr>
              <a:t> sandstone and shale.  “Rusty Beds” locally form hogbacks.  Deltaic system with channels, delta bay, and pro-delta facies.</a:t>
            </a:r>
          </a:p>
          <a:p>
            <a:r>
              <a:rPr lang="en-US" sz="2800" dirty="0">
                <a:solidFill>
                  <a:srgbClr val="002060"/>
                </a:solidFill>
              </a:rPr>
              <a:t>Thermopolis Formation – Black marine shale similar to the Pierre.</a:t>
            </a:r>
          </a:p>
          <a:p>
            <a:r>
              <a:rPr lang="en-US" sz="2800" dirty="0" err="1">
                <a:solidFill>
                  <a:srgbClr val="002060"/>
                </a:solidFill>
              </a:rPr>
              <a:t>Mowry</a:t>
            </a:r>
            <a:r>
              <a:rPr lang="en-US" sz="2800" dirty="0">
                <a:solidFill>
                  <a:srgbClr val="002060"/>
                </a:solidFill>
              </a:rPr>
              <a:t> Formation – Resistant silicified mudstone.  Distinct silver-grey, rarely fully vegetated.  Environment uncertain.  Some </a:t>
            </a:r>
            <a:r>
              <a:rPr lang="en-US" sz="2800" dirty="0" err="1">
                <a:solidFill>
                  <a:srgbClr val="002060"/>
                </a:solidFill>
              </a:rPr>
              <a:t>bentonite</a:t>
            </a:r>
            <a:r>
              <a:rPr lang="en-US" sz="2800" dirty="0">
                <a:solidFill>
                  <a:srgbClr val="002060"/>
                </a:solidFill>
              </a:rPr>
              <a:t> beds in the Bighorn Basin are mined.</a:t>
            </a:r>
          </a:p>
          <a:p>
            <a:endParaRPr lang="en-US" sz="2800" dirty="0">
              <a:solidFill>
                <a:srgbClr val="002060"/>
              </a:solidFill>
            </a:endParaRPr>
          </a:p>
          <a:p>
            <a:endParaRPr lang="en-US" sz="28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32482"/>
                                        </p:tgtEl>
                                        <p:attrNameLst>
                                          <p:attrName>style.visibility</p:attrName>
                                        </p:attrNameLst>
                                      </p:cBhvr>
                                      <p:to>
                                        <p:strVal val="visible"/>
                                      </p:to>
                                    </p:set>
                                    <p:animEffect transition="in" filter="randombar(horizontal)">
                                      <p:cBhvr>
                                        <p:cTn id="7" dur="600">
                                          <p:stCondLst>
                                            <p:cond delay="0"/>
                                          </p:stCondLst>
                                        </p:cTn>
                                        <p:tgtEl>
                                          <p:spTgt spid="53248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2483">
                                            <p:txEl>
                                              <p:pRg st="0" end="0"/>
                                            </p:txEl>
                                          </p:spTgt>
                                        </p:tgtEl>
                                        <p:attrNameLst>
                                          <p:attrName>style.visibility</p:attrName>
                                        </p:attrNameLst>
                                      </p:cBhvr>
                                      <p:to>
                                        <p:strVal val="visible"/>
                                      </p:to>
                                    </p:set>
                                    <p:animEffect transition="in" filter="randombar(horizontal)">
                                      <p:cBhvr>
                                        <p:cTn id="12" dur="500"/>
                                        <p:tgtEl>
                                          <p:spTgt spid="5324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32483">
                                            <p:txEl>
                                              <p:pRg st="1" end="1"/>
                                            </p:txEl>
                                          </p:spTgt>
                                        </p:tgtEl>
                                        <p:attrNameLst>
                                          <p:attrName>style.visibility</p:attrName>
                                        </p:attrNameLst>
                                      </p:cBhvr>
                                      <p:to>
                                        <p:strVal val="visible"/>
                                      </p:to>
                                    </p:set>
                                    <p:animEffect transition="in" filter="randombar(horizontal)">
                                      <p:cBhvr>
                                        <p:cTn id="17" dur="500"/>
                                        <p:tgtEl>
                                          <p:spTgt spid="53248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32483">
                                            <p:txEl>
                                              <p:pRg st="2" end="2"/>
                                            </p:txEl>
                                          </p:spTgt>
                                        </p:tgtEl>
                                        <p:attrNameLst>
                                          <p:attrName>style.visibility</p:attrName>
                                        </p:attrNameLst>
                                      </p:cBhvr>
                                      <p:to>
                                        <p:strVal val="visible"/>
                                      </p:to>
                                    </p:set>
                                    <p:animEffect transition="in" filter="randombar(horizontal)">
                                      <p:cBhvr>
                                        <p:cTn id="22" dur="500"/>
                                        <p:tgtEl>
                                          <p:spTgt spid="53248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32483">
                                            <p:txEl>
                                              <p:pRg st="3" end="3"/>
                                            </p:txEl>
                                          </p:spTgt>
                                        </p:tgtEl>
                                        <p:attrNameLst>
                                          <p:attrName>style.visibility</p:attrName>
                                        </p:attrNameLst>
                                      </p:cBhvr>
                                      <p:to>
                                        <p:strVal val="visible"/>
                                      </p:to>
                                    </p:set>
                                    <p:animEffect transition="in" filter="randombar(horizontal)">
                                      <p:cBhvr>
                                        <p:cTn id="27" dur="500"/>
                                        <p:tgtEl>
                                          <p:spTgt spid="532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2" grpId="0"/>
      <p:bldP spid="53248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772400" cy="1981200"/>
          </a:xfrm>
        </p:spPr>
        <p:txBody>
          <a:bodyPr/>
          <a:lstStyle/>
          <a:p>
            <a:r>
              <a:rPr lang="en-US" dirty="0" err="1">
                <a:solidFill>
                  <a:srgbClr val="002060"/>
                </a:solidFill>
              </a:rPr>
              <a:t>Cloverly</a:t>
            </a:r>
            <a:r>
              <a:rPr lang="en-US" dirty="0">
                <a:solidFill>
                  <a:srgbClr val="002060"/>
                </a:solidFill>
              </a:rPr>
              <a:t> Formation.  </a:t>
            </a:r>
            <a:r>
              <a:rPr lang="en-US" sz="2400" dirty="0" err="1">
                <a:solidFill>
                  <a:srgbClr val="002060"/>
                </a:solidFill>
              </a:rPr>
              <a:t>Interbedded</a:t>
            </a:r>
            <a:r>
              <a:rPr lang="en-US" sz="2400" dirty="0">
                <a:solidFill>
                  <a:srgbClr val="002060"/>
                </a:solidFill>
              </a:rPr>
              <a:t> sandstone and shale.  “Rusty Beds” locally form hogbacks.  Deltaic system with channels, delta bay, and pro-delta facies.</a:t>
            </a:r>
            <a:br>
              <a:rPr lang="en-US" sz="2400" dirty="0">
                <a:solidFill>
                  <a:srgbClr val="002060"/>
                </a:solidFill>
              </a:rPr>
            </a:br>
            <a:endParaRPr lang="en-US" dirty="0">
              <a:solidFill>
                <a:srgbClr val="002060"/>
              </a:solidFill>
            </a:endParaRPr>
          </a:p>
        </p:txBody>
      </p:sp>
      <p:sp>
        <p:nvSpPr>
          <p:cNvPr id="3" name="Content Placeholder 2"/>
          <p:cNvSpPr>
            <a:spLocks noGrp="1"/>
          </p:cNvSpPr>
          <p:nvPr>
            <p:ph idx="1"/>
          </p:nvPr>
        </p:nvSpPr>
        <p:spPr/>
        <p:txBody>
          <a:bodyPr/>
          <a:lstStyle/>
          <a:p>
            <a:endParaRPr lang="en-US"/>
          </a:p>
        </p:txBody>
      </p:sp>
      <p:pic>
        <p:nvPicPr>
          <p:cNvPr id="8194" name="Picture 2" descr="C:\Users\jeday\Desktop\field camp photos\2011b\IMG_5705.JPG"/>
          <p:cNvPicPr>
            <a:picLocks noChangeAspect="1" noChangeArrowheads="1"/>
          </p:cNvPicPr>
          <p:nvPr/>
        </p:nvPicPr>
        <p:blipFill>
          <a:blip r:embed="rId2" cstate="print"/>
          <a:srcRect t="38889"/>
          <a:stretch>
            <a:fillRect/>
          </a:stretch>
        </p:blipFill>
        <p:spPr bwMode="auto">
          <a:xfrm>
            <a:off x="0" y="1828800"/>
            <a:ext cx="9144000" cy="5029200"/>
          </a:xfrm>
          <a:prstGeom prst="rect">
            <a:avLst/>
          </a:prstGeom>
          <a:noFill/>
        </p:spPr>
      </p:pic>
      <p:sp>
        <p:nvSpPr>
          <p:cNvPr id="6" name="Left Arrow 5"/>
          <p:cNvSpPr/>
          <p:nvPr/>
        </p:nvSpPr>
        <p:spPr bwMode="auto">
          <a:xfrm>
            <a:off x="5715000" y="3393440"/>
            <a:ext cx="1219200" cy="2286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pitchFamily="-12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7772400" cy="762000"/>
          </a:xfrm>
        </p:spPr>
        <p:txBody>
          <a:bodyPr/>
          <a:lstStyle/>
          <a:p>
            <a:r>
              <a:rPr lang="en-US" sz="4800" dirty="0">
                <a:solidFill>
                  <a:srgbClr val="002060"/>
                </a:solidFill>
              </a:rPr>
              <a:t>Thermopolis Shale</a:t>
            </a:r>
          </a:p>
        </p:txBody>
      </p:sp>
      <p:sp>
        <p:nvSpPr>
          <p:cNvPr id="3" name="Content Placeholder 2"/>
          <p:cNvSpPr>
            <a:spLocks noGrp="1"/>
          </p:cNvSpPr>
          <p:nvPr>
            <p:ph idx="1"/>
          </p:nvPr>
        </p:nvSpPr>
        <p:spPr/>
        <p:txBody>
          <a:bodyPr/>
          <a:lstStyle/>
          <a:p>
            <a:endParaRPr lang="en-US"/>
          </a:p>
        </p:txBody>
      </p:sp>
      <p:pic>
        <p:nvPicPr>
          <p:cNvPr id="5122" name="Picture 2" descr="C:\Users\jeday\Desktop\field camp photos\2011c\IMG_5683.JPG"/>
          <p:cNvPicPr>
            <a:picLocks noChangeAspect="1" noChangeArrowheads="1"/>
          </p:cNvPicPr>
          <p:nvPr/>
        </p:nvPicPr>
        <p:blipFill>
          <a:blip r:embed="rId2" cstate="print"/>
          <a:srcRect b="28070"/>
          <a:stretch>
            <a:fillRect/>
          </a:stretch>
        </p:blipFill>
        <p:spPr bwMode="auto">
          <a:xfrm>
            <a:off x="152400" y="1295400"/>
            <a:ext cx="8616176" cy="46482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6258"/>
          <a:stretch>
            <a:fillRect/>
          </a:stretch>
        </p:blipFill>
        <p:spPr bwMode="auto">
          <a:xfrm>
            <a:off x="609600" y="418070"/>
            <a:ext cx="7772400" cy="6021859"/>
          </a:xfrm>
          <a:prstGeom prst="rect">
            <a:avLst/>
          </a:prstGeom>
          <a:noFill/>
          <a:ln w="9525">
            <a:noFill/>
            <a:miter lim="800000"/>
            <a:headEnd/>
            <a:tailEnd/>
          </a:ln>
        </p:spPr>
      </p:pic>
      <p:sp>
        <p:nvSpPr>
          <p:cNvPr id="5" name="Right Arrow 4"/>
          <p:cNvSpPr/>
          <p:nvPr/>
        </p:nvSpPr>
        <p:spPr bwMode="auto">
          <a:xfrm>
            <a:off x="76200" y="3810000"/>
            <a:ext cx="685800" cy="914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pitchFamily="-12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6258"/>
          <a:stretch>
            <a:fillRect/>
          </a:stretch>
        </p:blipFill>
        <p:spPr bwMode="auto">
          <a:xfrm>
            <a:off x="228600" y="0"/>
            <a:ext cx="8458200" cy="65532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jan.ucc.nau.edu/~rcb7/230NAt.jpg"/>
          <p:cNvPicPr>
            <a:picLocks noChangeAspect="1" noChangeArrowheads="1"/>
          </p:cNvPicPr>
          <p:nvPr/>
        </p:nvPicPr>
        <p:blipFill>
          <a:blip r:embed="rId2" cstate="print"/>
          <a:srcRect/>
          <a:stretch>
            <a:fillRect/>
          </a:stretch>
        </p:blipFill>
        <p:spPr bwMode="auto">
          <a:xfrm>
            <a:off x="0" y="-26038"/>
            <a:ext cx="4572000" cy="6884038"/>
          </a:xfrm>
          <a:prstGeom prst="rect">
            <a:avLst/>
          </a:prstGeom>
          <a:noFill/>
        </p:spPr>
      </p:pic>
      <p:sp>
        <p:nvSpPr>
          <p:cNvPr id="3" name="Rectangle 3"/>
          <p:cNvSpPr txBox="1">
            <a:spLocks noChangeArrowheads="1"/>
          </p:cNvSpPr>
          <p:nvPr/>
        </p:nvSpPr>
        <p:spPr>
          <a:xfrm>
            <a:off x="4876800" y="304800"/>
            <a:ext cx="3048000" cy="685800"/>
          </a:xfrm>
          <a:prstGeom prst="rect">
            <a:avLst/>
          </a:prstGeom>
        </p:spPr>
        <p:txBody>
          <a:bodyPr/>
          <a:lstStyle/>
          <a:p>
            <a:pPr marR="0" lvl="0" algn="l" defTabSz="914400" rtl="0" eaLnBrk="0" fontAlgn="base" latinLnBrk="0" hangingPunct="0">
              <a:lnSpc>
                <a:spcPct val="100000"/>
              </a:lnSpc>
              <a:spcBef>
                <a:spcPct val="20000"/>
              </a:spcBef>
              <a:spcAft>
                <a:spcPct val="0"/>
              </a:spcAft>
              <a:buClr>
                <a:srgbClr val="FFFF00"/>
              </a:buClr>
              <a:buSzPct val="75000"/>
              <a:tabLst/>
              <a:defRPr/>
            </a:pPr>
            <a:r>
              <a:rPr kumimoji="1" lang="en-US" sz="3200" kern="0" dirty="0">
                <a:solidFill>
                  <a:srgbClr val="002060"/>
                </a:solidFill>
                <a:effectLst/>
                <a:latin typeface="+mn-lt"/>
              </a:rPr>
              <a:t>Late Triassic</a:t>
            </a:r>
            <a:endParaRPr kumimoji="1" lang="en-US" sz="3200" b="0" i="0" u="none" strike="noStrike" kern="0" cap="none" spc="0" normalizeH="0" baseline="0" noProof="0" dirty="0">
              <a:ln>
                <a:noFill/>
              </a:ln>
              <a:solidFill>
                <a:srgbClr val="002060"/>
              </a:solidFill>
              <a:effectLst/>
              <a:uLnTx/>
              <a:uFillTx/>
              <a:latin typeface="+mn-lt"/>
              <a:ea typeface="+mn-ea"/>
              <a:cs typeface="+mn-cs"/>
            </a:endParaRPr>
          </a:p>
        </p:txBody>
      </p:sp>
      <p:pic>
        <p:nvPicPr>
          <p:cNvPr id="4" name="Picture 3" descr="Triassic paleogeography - tectonics 240tectseattle.jpg"/>
          <p:cNvPicPr>
            <a:picLocks noChangeAspect="1"/>
          </p:cNvPicPr>
          <p:nvPr/>
        </p:nvPicPr>
        <p:blipFill>
          <a:blip r:embed="rId3" cstate="print"/>
          <a:stretch>
            <a:fillRect/>
          </a:stretch>
        </p:blipFill>
        <p:spPr>
          <a:xfrm>
            <a:off x="4495800" y="1219200"/>
            <a:ext cx="4648200" cy="4648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6258"/>
          <a:stretch>
            <a:fillRect/>
          </a:stretch>
        </p:blipFill>
        <p:spPr bwMode="auto">
          <a:xfrm>
            <a:off x="685800" y="152400"/>
            <a:ext cx="7772400" cy="6021859"/>
          </a:xfrm>
          <a:prstGeom prst="rect">
            <a:avLst/>
          </a:prstGeom>
          <a:noFill/>
          <a:ln w="9525">
            <a:noFill/>
            <a:miter lim="800000"/>
            <a:headEnd/>
            <a:tailEnd/>
          </a:ln>
        </p:spPr>
      </p:pic>
      <p:sp>
        <p:nvSpPr>
          <p:cNvPr id="5" name="Right Arrow 4"/>
          <p:cNvSpPr/>
          <p:nvPr/>
        </p:nvSpPr>
        <p:spPr bwMode="auto">
          <a:xfrm>
            <a:off x="76200" y="5105400"/>
            <a:ext cx="762000" cy="8382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pitchFamily="-12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a:xfrm>
            <a:off x="152400" y="304800"/>
            <a:ext cx="6908800" cy="762000"/>
          </a:xfrm>
        </p:spPr>
        <p:txBody>
          <a:bodyPr/>
          <a:lstStyle/>
          <a:p>
            <a:pPr algn="l"/>
            <a:r>
              <a:rPr lang="en-US" sz="4400" dirty="0">
                <a:solidFill>
                  <a:srgbClr val="002060"/>
                </a:solidFill>
              </a:rPr>
              <a:t>Triassic System</a:t>
            </a:r>
          </a:p>
        </p:txBody>
      </p:sp>
      <p:sp>
        <p:nvSpPr>
          <p:cNvPr id="529411" name="Rectangle 3"/>
          <p:cNvSpPr>
            <a:spLocks noGrp="1" noChangeArrowheads="1"/>
          </p:cNvSpPr>
          <p:nvPr>
            <p:ph type="body" idx="1"/>
          </p:nvPr>
        </p:nvSpPr>
        <p:spPr>
          <a:xfrm>
            <a:off x="381000" y="1828800"/>
            <a:ext cx="9144000" cy="5791200"/>
          </a:xfrm>
        </p:spPr>
        <p:txBody>
          <a:bodyPr/>
          <a:lstStyle/>
          <a:p>
            <a:r>
              <a:rPr lang="en-US" sz="2800" dirty="0">
                <a:solidFill>
                  <a:srgbClr val="002060"/>
                </a:solidFill>
              </a:rPr>
              <a:t>Thick succession of red beds.  Variable amounts of soft sandstone and mudstone.</a:t>
            </a:r>
          </a:p>
          <a:p>
            <a:r>
              <a:rPr lang="en-US" sz="2800" dirty="0" err="1">
                <a:solidFill>
                  <a:srgbClr val="002060"/>
                </a:solidFill>
              </a:rPr>
              <a:t>Chugwater</a:t>
            </a:r>
            <a:r>
              <a:rPr lang="en-US" sz="2800" dirty="0">
                <a:solidFill>
                  <a:srgbClr val="002060"/>
                </a:solidFill>
              </a:rPr>
              <a:t> Formation here, Spearfish in the Black Hills.  </a:t>
            </a:r>
            <a:r>
              <a:rPr lang="en-US" sz="2800" dirty="0" err="1">
                <a:solidFill>
                  <a:srgbClr val="002060"/>
                </a:solidFill>
              </a:rPr>
              <a:t>Dinwoody</a:t>
            </a:r>
            <a:r>
              <a:rPr lang="en-US" sz="2800" dirty="0">
                <a:solidFill>
                  <a:srgbClr val="002060"/>
                </a:solidFill>
              </a:rPr>
              <a:t> Formation is included in the </a:t>
            </a:r>
            <a:r>
              <a:rPr lang="en-US" sz="2800" dirty="0" err="1">
                <a:solidFill>
                  <a:srgbClr val="002060"/>
                </a:solidFill>
              </a:rPr>
              <a:t>Absarokas</a:t>
            </a:r>
            <a:r>
              <a:rPr lang="en-US" sz="2800" dirty="0">
                <a:solidFill>
                  <a:srgbClr val="002060"/>
                </a:solidFill>
              </a:rPr>
              <a:t>.</a:t>
            </a:r>
          </a:p>
          <a:p>
            <a:r>
              <a:rPr lang="en-US" sz="2800" dirty="0">
                <a:solidFill>
                  <a:srgbClr val="002060"/>
                </a:solidFill>
              </a:rPr>
              <a:t>Dense, thin, laminated, light-colored </a:t>
            </a:r>
            <a:r>
              <a:rPr lang="en-US" sz="2800" dirty="0" err="1">
                <a:solidFill>
                  <a:srgbClr val="002060"/>
                </a:solidFill>
              </a:rPr>
              <a:t>limestones</a:t>
            </a:r>
            <a:r>
              <a:rPr lang="en-US" sz="2800" dirty="0">
                <a:solidFill>
                  <a:srgbClr val="002060"/>
                </a:solidFill>
              </a:rPr>
              <a:t> (</a:t>
            </a:r>
            <a:r>
              <a:rPr lang="en-US" sz="2800" dirty="0" err="1">
                <a:solidFill>
                  <a:srgbClr val="002060"/>
                </a:solidFill>
              </a:rPr>
              <a:t>Alcova</a:t>
            </a:r>
            <a:r>
              <a:rPr lang="en-US" sz="2800" dirty="0">
                <a:solidFill>
                  <a:srgbClr val="002060"/>
                </a:solidFill>
              </a:rPr>
              <a:t> and Popo </a:t>
            </a:r>
            <a:r>
              <a:rPr lang="en-US" sz="2800" dirty="0" err="1">
                <a:solidFill>
                  <a:srgbClr val="002060"/>
                </a:solidFill>
              </a:rPr>
              <a:t>Agie</a:t>
            </a:r>
            <a:r>
              <a:rPr lang="en-US" sz="2800" dirty="0">
                <a:solidFill>
                  <a:srgbClr val="002060"/>
                </a:solidFill>
              </a:rPr>
              <a:t>) occur near the top.</a:t>
            </a:r>
          </a:p>
          <a:p>
            <a:r>
              <a:rPr lang="en-US" sz="2800" dirty="0">
                <a:solidFill>
                  <a:srgbClr val="002060"/>
                </a:solidFill>
              </a:rPr>
              <a:t>Thick gypsum at top to the west (in part Early Jurassic).</a:t>
            </a:r>
          </a:p>
          <a:p>
            <a:r>
              <a:rPr lang="en-US" sz="2800" dirty="0">
                <a:solidFill>
                  <a:srgbClr val="002060"/>
                </a:solidFill>
              </a:rPr>
              <a:t>Arid coastal plane.</a:t>
            </a:r>
          </a:p>
          <a:p>
            <a:endParaRPr lang="en-US" sz="2800" dirty="0">
              <a:solidFill>
                <a:srgbClr val="002060"/>
              </a:solidFill>
            </a:endParaRPr>
          </a:p>
          <a:p>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29410"/>
                                        </p:tgtEl>
                                        <p:attrNameLst>
                                          <p:attrName>style.visibility</p:attrName>
                                        </p:attrNameLst>
                                      </p:cBhvr>
                                      <p:to>
                                        <p:strVal val="visible"/>
                                      </p:to>
                                    </p:set>
                                    <p:animEffect transition="in" filter="randombar(horizontal)">
                                      <p:cBhvr>
                                        <p:cTn id="7" dur="600">
                                          <p:stCondLst>
                                            <p:cond delay="0"/>
                                          </p:stCondLst>
                                        </p:cTn>
                                        <p:tgtEl>
                                          <p:spTgt spid="5294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29411">
                                            <p:txEl>
                                              <p:pRg st="0" end="0"/>
                                            </p:txEl>
                                          </p:spTgt>
                                        </p:tgtEl>
                                        <p:attrNameLst>
                                          <p:attrName>style.visibility</p:attrName>
                                        </p:attrNameLst>
                                      </p:cBhvr>
                                      <p:to>
                                        <p:strVal val="visible"/>
                                      </p:to>
                                    </p:set>
                                    <p:animEffect transition="in" filter="randombar(horizontal)">
                                      <p:cBhvr>
                                        <p:cTn id="12" dur="500"/>
                                        <p:tgtEl>
                                          <p:spTgt spid="5294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29411">
                                            <p:txEl>
                                              <p:pRg st="1" end="1"/>
                                            </p:txEl>
                                          </p:spTgt>
                                        </p:tgtEl>
                                        <p:attrNameLst>
                                          <p:attrName>style.visibility</p:attrName>
                                        </p:attrNameLst>
                                      </p:cBhvr>
                                      <p:to>
                                        <p:strVal val="visible"/>
                                      </p:to>
                                    </p:set>
                                    <p:animEffect transition="in" filter="randombar(horizontal)">
                                      <p:cBhvr>
                                        <p:cTn id="17" dur="500"/>
                                        <p:tgtEl>
                                          <p:spTgt spid="5294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29411">
                                            <p:txEl>
                                              <p:pRg st="2" end="2"/>
                                            </p:txEl>
                                          </p:spTgt>
                                        </p:tgtEl>
                                        <p:attrNameLst>
                                          <p:attrName>style.visibility</p:attrName>
                                        </p:attrNameLst>
                                      </p:cBhvr>
                                      <p:to>
                                        <p:strVal val="visible"/>
                                      </p:to>
                                    </p:set>
                                    <p:animEffect transition="in" filter="randombar(horizontal)">
                                      <p:cBhvr>
                                        <p:cTn id="22" dur="500"/>
                                        <p:tgtEl>
                                          <p:spTgt spid="5294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29411">
                                            <p:txEl>
                                              <p:pRg st="3" end="3"/>
                                            </p:txEl>
                                          </p:spTgt>
                                        </p:tgtEl>
                                        <p:attrNameLst>
                                          <p:attrName>style.visibility</p:attrName>
                                        </p:attrNameLst>
                                      </p:cBhvr>
                                      <p:to>
                                        <p:strVal val="visible"/>
                                      </p:to>
                                    </p:set>
                                    <p:animEffect transition="in" filter="randombar(horizontal)">
                                      <p:cBhvr>
                                        <p:cTn id="27" dur="500"/>
                                        <p:tgtEl>
                                          <p:spTgt spid="5294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29411">
                                            <p:txEl>
                                              <p:pRg st="4" end="4"/>
                                            </p:txEl>
                                          </p:spTgt>
                                        </p:tgtEl>
                                        <p:attrNameLst>
                                          <p:attrName>style.visibility</p:attrName>
                                        </p:attrNameLst>
                                      </p:cBhvr>
                                      <p:to>
                                        <p:strVal val="visible"/>
                                      </p:to>
                                    </p:set>
                                    <p:animEffect transition="in" filter="randombar(horizontal)">
                                      <p:cBhvr>
                                        <p:cTn id="32" dur="500"/>
                                        <p:tgtEl>
                                          <p:spTgt spid="529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0" grpId="0"/>
      <p:bldP spid="5294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772400" cy="762000"/>
          </a:xfrm>
        </p:spPr>
        <p:txBody>
          <a:bodyPr/>
          <a:lstStyle/>
          <a:p>
            <a:r>
              <a:rPr lang="en-US" sz="4400" dirty="0" err="1">
                <a:solidFill>
                  <a:srgbClr val="002060"/>
                </a:solidFill>
              </a:rPr>
              <a:t>Chugwater</a:t>
            </a:r>
            <a:r>
              <a:rPr lang="en-US" sz="4400" dirty="0">
                <a:solidFill>
                  <a:srgbClr val="002060"/>
                </a:solidFill>
              </a:rPr>
              <a:t> Formation</a:t>
            </a:r>
          </a:p>
        </p:txBody>
      </p:sp>
      <p:pic>
        <p:nvPicPr>
          <p:cNvPr id="4" name="Content Placeholder 3" descr="IMG_5649.JPG"/>
          <p:cNvPicPr>
            <a:picLocks noGrp="1" noChangeAspect="1"/>
          </p:cNvPicPr>
          <p:nvPr>
            <p:ph idx="1"/>
          </p:nvPr>
        </p:nvPicPr>
        <p:blipFill>
          <a:blip r:embed="rId2" cstate="print"/>
          <a:stretch>
            <a:fillRect/>
          </a:stretch>
        </p:blipFill>
        <p:spPr>
          <a:xfrm>
            <a:off x="342900" y="4465320"/>
            <a:ext cx="3149600" cy="2362200"/>
          </a:xfrm>
        </p:spPr>
      </p:pic>
      <p:pic>
        <p:nvPicPr>
          <p:cNvPr id="2050" name="Picture 2" descr="C:\Users\jeday\Desktop\field camp photos\2011c\IMG_5660.JPG"/>
          <p:cNvPicPr>
            <a:picLocks noChangeAspect="1" noChangeArrowheads="1"/>
          </p:cNvPicPr>
          <p:nvPr/>
        </p:nvPicPr>
        <p:blipFill>
          <a:blip r:embed="rId3" cstate="print"/>
          <a:srcRect/>
          <a:stretch>
            <a:fillRect/>
          </a:stretch>
        </p:blipFill>
        <p:spPr bwMode="auto">
          <a:xfrm>
            <a:off x="0" y="1219200"/>
            <a:ext cx="4267200" cy="3200400"/>
          </a:xfrm>
          <a:prstGeom prst="rect">
            <a:avLst/>
          </a:prstGeom>
          <a:noFill/>
        </p:spPr>
      </p:pic>
      <p:pic>
        <p:nvPicPr>
          <p:cNvPr id="2051" name="Picture 3" descr="C:\Users\jeday\Desktop\field camp photos\2011c\IMG_5664.JPG"/>
          <p:cNvPicPr>
            <a:picLocks noChangeAspect="1" noChangeArrowheads="1"/>
          </p:cNvPicPr>
          <p:nvPr/>
        </p:nvPicPr>
        <p:blipFill>
          <a:blip r:embed="rId4" cstate="print"/>
          <a:srcRect/>
          <a:stretch>
            <a:fillRect/>
          </a:stretch>
        </p:blipFill>
        <p:spPr bwMode="auto">
          <a:xfrm>
            <a:off x="4572000" y="1219200"/>
            <a:ext cx="4165600" cy="3124200"/>
          </a:xfrm>
          <a:prstGeom prst="rect">
            <a:avLst/>
          </a:prstGeom>
          <a:noFill/>
        </p:spPr>
      </p:pic>
      <p:pic>
        <p:nvPicPr>
          <p:cNvPr id="2052" name="Picture 4" descr="C:\Users\jeday\Desktop\field camp photos\2011c\IMG_5666.JPG"/>
          <p:cNvPicPr>
            <a:picLocks noChangeAspect="1" noChangeArrowheads="1"/>
          </p:cNvPicPr>
          <p:nvPr/>
        </p:nvPicPr>
        <p:blipFill>
          <a:blip r:embed="rId5" cstate="print"/>
          <a:srcRect/>
          <a:stretch>
            <a:fillRect/>
          </a:stretch>
        </p:blipFill>
        <p:spPr bwMode="auto">
          <a:xfrm>
            <a:off x="6400800" y="3657600"/>
            <a:ext cx="2400300" cy="32004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6258"/>
          <a:stretch>
            <a:fillRect/>
          </a:stretch>
        </p:blipFill>
        <p:spPr bwMode="auto">
          <a:xfrm>
            <a:off x="685800" y="304800"/>
            <a:ext cx="7620000" cy="5903784"/>
          </a:xfrm>
          <a:prstGeom prst="rect">
            <a:avLst/>
          </a:prstGeom>
          <a:noFill/>
          <a:ln w="9525">
            <a:noFill/>
            <a:miter lim="800000"/>
            <a:headEnd/>
            <a:tailEnd/>
          </a:ln>
        </p:spPr>
      </p:pic>
      <p:sp>
        <p:nvSpPr>
          <p:cNvPr id="5" name="Right Arrow 4"/>
          <p:cNvSpPr/>
          <p:nvPr/>
        </p:nvSpPr>
        <p:spPr bwMode="auto">
          <a:xfrm>
            <a:off x="76200" y="4572000"/>
            <a:ext cx="762000" cy="6858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pitchFamily="-12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Middle Jurassic (160 Ma). </a:t>
            </a:r>
            <a:br>
              <a:rPr lang="en-US" b="1" dirty="0">
                <a:solidFill>
                  <a:srgbClr val="002060"/>
                </a:solidFill>
              </a:rPr>
            </a:br>
            <a:endParaRPr lang="en-US" dirty="0">
              <a:solidFill>
                <a:srgbClr val="002060"/>
              </a:solidFill>
            </a:endParaRPr>
          </a:p>
        </p:txBody>
      </p:sp>
      <p:sp>
        <p:nvSpPr>
          <p:cNvPr id="3" name="Content Placeholder 2"/>
          <p:cNvSpPr>
            <a:spLocks noGrp="1"/>
          </p:cNvSpPr>
          <p:nvPr>
            <p:ph idx="1"/>
          </p:nvPr>
        </p:nvSpPr>
        <p:spPr>
          <a:xfrm>
            <a:off x="30480" y="1752600"/>
            <a:ext cx="3962400" cy="5638800"/>
          </a:xfrm>
        </p:spPr>
        <p:txBody>
          <a:bodyPr/>
          <a:lstStyle/>
          <a:p>
            <a:r>
              <a:rPr lang="en-US" sz="1800" b="1" dirty="0">
                <a:solidFill>
                  <a:srgbClr val="002060"/>
                </a:solidFill>
              </a:rPr>
              <a:t>Major arc magmatism. Initial collision between southern </a:t>
            </a:r>
            <a:r>
              <a:rPr lang="en-US" sz="1800" b="1" dirty="0" err="1">
                <a:solidFill>
                  <a:srgbClr val="002060"/>
                </a:solidFill>
              </a:rPr>
              <a:t>Wrangellia</a:t>
            </a:r>
            <a:r>
              <a:rPr lang="en-US" sz="1800" b="1" dirty="0">
                <a:solidFill>
                  <a:srgbClr val="002060"/>
                </a:solidFill>
              </a:rPr>
              <a:t> and Cordilleran margin at approximately the latitude of </a:t>
            </a:r>
            <a:r>
              <a:rPr lang="en-US" sz="1800" b="1" dirty="0" err="1">
                <a:solidFill>
                  <a:srgbClr val="002060"/>
                </a:solidFill>
              </a:rPr>
              <a:t>Klamaths</a:t>
            </a:r>
            <a:r>
              <a:rPr lang="en-US" sz="1800" b="1" dirty="0">
                <a:solidFill>
                  <a:srgbClr val="002060"/>
                </a:solidFill>
              </a:rPr>
              <a:t> and Sierras</a:t>
            </a:r>
          </a:p>
          <a:p>
            <a:pPr>
              <a:buNone/>
            </a:pPr>
            <a:r>
              <a:rPr lang="en-US" sz="1800" b="1" dirty="0">
                <a:solidFill>
                  <a:srgbClr val="002060"/>
                </a:solidFill>
              </a:rPr>
              <a:t> Fringing arcs south of collision zone </a:t>
            </a:r>
            <a:r>
              <a:rPr lang="en-US" sz="1800" b="1" dirty="0" err="1">
                <a:solidFill>
                  <a:srgbClr val="002060"/>
                </a:solidFill>
              </a:rPr>
              <a:t>Ophiolites</a:t>
            </a:r>
            <a:r>
              <a:rPr lang="en-US" sz="1800" b="1" dirty="0">
                <a:solidFill>
                  <a:srgbClr val="002060"/>
                </a:solidFill>
              </a:rPr>
              <a:t> </a:t>
            </a:r>
            <a:r>
              <a:rPr lang="en-US" sz="1800" b="1" dirty="0" err="1">
                <a:solidFill>
                  <a:srgbClr val="002060"/>
                </a:solidFill>
              </a:rPr>
              <a:t>obducted</a:t>
            </a:r>
            <a:r>
              <a:rPr lang="en-US" sz="1800" b="1" dirty="0">
                <a:solidFill>
                  <a:srgbClr val="002060"/>
                </a:solidFill>
              </a:rPr>
              <a:t> in collision zone and in inter arc region between Cordilleran arc and fringing arcs </a:t>
            </a:r>
          </a:p>
          <a:p>
            <a:pPr>
              <a:buNone/>
            </a:pPr>
            <a:r>
              <a:rPr lang="en-US" sz="1800" b="1" dirty="0">
                <a:solidFill>
                  <a:srgbClr val="002060"/>
                </a:solidFill>
              </a:rPr>
              <a:t>Foreland basin in Utah and thrusting in Nevada </a:t>
            </a:r>
          </a:p>
          <a:p>
            <a:pPr>
              <a:buNone/>
            </a:pPr>
            <a:r>
              <a:rPr lang="en-US" sz="1800" b="1" dirty="0">
                <a:solidFill>
                  <a:srgbClr val="002060"/>
                </a:solidFill>
              </a:rPr>
              <a:t>Rift basin in southwestern North America related to opening Gulf of Mexico </a:t>
            </a:r>
          </a:p>
          <a:p>
            <a:endParaRPr lang="en-US" sz="1800" dirty="0"/>
          </a:p>
        </p:txBody>
      </p:sp>
      <p:pic>
        <p:nvPicPr>
          <p:cNvPr id="4" name="Picture 3" descr="Middle Jurassic 160tectseattle.jpg"/>
          <p:cNvPicPr>
            <a:picLocks noChangeAspect="1"/>
          </p:cNvPicPr>
          <p:nvPr/>
        </p:nvPicPr>
        <p:blipFill>
          <a:blip r:embed="rId2" cstate="print"/>
          <a:stretch>
            <a:fillRect/>
          </a:stretch>
        </p:blipFill>
        <p:spPr>
          <a:xfrm>
            <a:off x="3810000" y="1600200"/>
            <a:ext cx="5181600" cy="5181600"/>
          </a:xfrm>
          <a:prstGeom prst="rect">
            <a:avLst/>
          </a:prstGeom>
        </p:spPr>
      </p:pic>
    </p:spTree>
  </p:cSld>
  <p:clrMapOvr>
    <a:masterClrMapping/>
  </p:clrMapOvr>
</p:sld>
</file>

<file path=ppt/theme/theme1.xml><?xml version="1.0" encoding="utf-8"?>
<a:theme xmlns:a="http://schemas.openxmlformats.org/drawingml/2006/main" name="03 Earth Stress">
  <a:themeElements>
    <a:clrScheme name="03 Earth Stress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03 Earth Stre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pitchFamily="-128" charset="0"/>
          </a:defRPr>
        </a:defPPr>
      </a:lstStyle>
    </a:lnDef>
  </a:objectDefaults>
  <a:extraClrSchemeLst>
    <a:extraClrScheme>
      <a:clrScheme name="03 Earth Stress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03 Earth Stress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03 Earth Stress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1279</TotalTime>
  <Words>509</Words>
  <Application>Microsoft Office PowerPoint</Application>
  <PresentationFormat>On-screen Show (4:3)</PresentationFormat>
  <Paragraphs>48</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Arial Black</vt:lpstr>
      <vt:lpstr>Monotype Sorts</vt:lpstr>
      <vt:lpstr>Times</vt:lpstr>
      <vt:lpstr>03 Earth Stress</vt:lpstr>
      <vt:lpstr>PowerPoint Presentation</vt:lpstr>
      <vt:lpstr>PowerPoint Presentation</vt:lpstr>
      <vt:lpstr>PowerPoint Presentation</vt:lpstr>
      <vt:lpstr>PowerPoint Presentation</vt:lpstr>
      <vt:lpstr>PowerPoint Presentation</vt:lpstr>
      <vt:lpstr>Triassic System</vt:lpstr>
      <vt:lpstr>Chugwater Formation</vt:lpstr>
      <vt:lpstr>PowerPoint Presentation</vt:lpstr>
      <vt:lpstr>Middle Jurassic (160 Ma).  </vt:lpstr>
      <vt:lpstr>PowerPoint Presentation</vt:lpstr>
      <vt:lpstr>PowerPoint Presentation</vt:lpstr>
      <vt:lpstr>Jurassic System</vt:lpstr>
      <vt:lpstr>PowerPoint Presentation</vt:lpstr>
      <vt:lpstr>PowerPoint Presentation</vt:lpstr>
      <vt:lpstr>Morrison Fm.</vt:lpstr>
      <vt:lpstr>PowerPoint Presentation</vt:lpstr>
      <vt:lpstr>PowerPoint Presentation</vt:lpstr>
      <vt:lpstr>PowerPoint Presentation</vt:lpstr>
      <vt:lpstr>PowerPoint Presentation</vt:lpstr>
      <vt:lpstr>Lower Cretaceous Series</vt:lpstr>
      <vt:lpstr>Cloverly Formation.  Interbedded sandstone and shale.  “Rusty Beds” locally form hogbacks.  Deltaic system with channels, delta bay, and pro-delta facies. </vt:lpstr>
      <vt:lpstr>Thermopolis Shale</vt:lpstr>
      <vt:lpstr>PowerPoint Presentation</vt:lpstr>
    </vt:vector>
  </TitlesOfParts>
  <Company>Mark Fischer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North American Cordillera</dc:title>
  <dc:creator>Dave</dc:creator>
  <cp:lastModifiedBy>Day, James</cp:lastModifiedBy>
  <cp:revision>36</cp:revision>
  <dcterms:modified xsi:type="dcterms:W3CDTF">2022-05-29T01:16:12Z</dcterms:modified>
</cp:coreProperties>
</file>