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61" r:id="rId2"/>
    <p:sldId id="451" r:id="rId3"/>
    <p:sldId id="419" r:id="rId4"/>
    <p:sldId id="437" r:id="rId5"/>
    <p:sldId id="438" r:id="rId6"/>
    <p:sldId id="439" r:id="rId7"/>
    <p:sldId id="447" r:id="rId8"/>
    <p:sldId id="442" r:id="rId9"/>
    <p:sldId id="443" r:id="rId10"/>
    <p:sldId id="440" r:id="rId11"/>
    <p:sldId id="444" r:id="rId12"/>
    <p:sldId id="446" r:id="rId13"/>
    <p:sldId id="459" r:id="rId14"/>
    <p:sldId id="460" r:id="rId15"/>
    <p:sldId id="458" r:id="rId16"/>
    <p:sldId id="452" r:id="rId17"/>
    <p:sldId id="453" r:id="rId18"/>
    <p:sldId id="454" r:id="rId19"/>
    <p:sldId id="455" r:id="rId20"/>
    <p:sldId id="456" r:id="rId21"/>
    <p:sldId id="45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1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F38556-308F-42DC-BC47-FF6CBD1008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51CDF-AAD2-4CE9-A13F-3348354B0E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226453-87C4-4799-961E-BD5D66F7C082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7F0C98-9320-4A49-91EB-4DBC011E7B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323AC9C-A495-4EC3-B57F-0BC37FA41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C22BA-E883-4530-8074-5355C4BA9E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5A6C3-87CF-4873-B2C6-363C871D3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BC94C8-7747-41C7-930A-02504ACB15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328A580-3250-45AE-91D8-C248757E12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BB56811-AF06-4F21-A5DF-ED778C168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C9BF0D1-D7C1-4A39-8734-574AC8FC2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A672DE-0E38-4D45-9A36-24E158FD0D4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F3681-771D-422E-ADD8-B3DCA83F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52F-D63C-4C15-88E5-0959D16DB54D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79081-C407-4250-BBD5-94D656BC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45C93-EF46-4E00-90E1-20FFE599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1C6E8-115F-4C2A-89D6-0DBA0FF0C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57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93FEA-9389-4AEC-B3DB-4D8448B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41AA-36A6-49DE-B7D5-A869575FA905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C4806-D3A7-4939-88DE-0E62471A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D794-9C80-47C7-81D0-2A0AE579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C8E98-AA9E-4BD3-89D9-A521F1A4F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87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EF1CC-030C-46E8-AD07-1D47A186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D839-F88D-45FF-B585-E5FEB0C75100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B3953-495B-4900-90B1-94BFB8F1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C9749-C523-428A-970D-ED22738C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D80F6-981A-4665-939F-61F6D4DA1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1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D2239-C30A-4280-9E97-DF8ED7B4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A427-6D7C-4FCA-93DD-D10ED715BB2C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54942-5E89-4C45-818C-1EFDEAD4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81ECC-154A-42B6-914A-F9E4C8B4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33D62-0A98-4864-AA1E-EF99F06ED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353C-C2B5-4E95-BEB6-7EF489D4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044E-CD48-4812-A681-008CA9F13E30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44D17-53B8-4B52-A05B-408CA38C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9FD83-3297-4B1E-8D76-A08EE4E4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E2CE-56CD-4B6A-808E-4549E7128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98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E5C113-E84D-40DA-BE2D-5A1697EA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B0A2-DAEB-4237-A3AC-6B82316F4A90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DA688B-884B-4DFA-9584-53F279EA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919122-0CEA-467D-9D9A-812F25C0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168EF-51F5-42A4-898A-9BEAA8A54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2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192136-25F6-43EF-B4F1-BEC90BB6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3887-756A-4D08-8AB1-3E148DCEFC18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25F5AC-2354-45A7-B4F8-1BF24BC8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7CA17E-4674-44F8-8E25-AA574A2A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670F2-46CE-4DD9-B87C-B5861B893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54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916E14-9EC3-4FBD-8FC1-E8364C56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2EE2E-C84B-426A-B8A3-B36A2B71C364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934AC2-FE15-4850-A7A6-51496AB1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DF22D6-CEA0-4C94-95ED-9C9F8A9D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4229A-EA76-4C95-AE2B-224ED3838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36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07BEB2-9954-460D-A47D-47970EF0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4352-D076-45BC-B912-36D324CFAA03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119FE8-CECE-4BE7-83B6-653F0FD6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DC088F-7464-4C93-94B4-24684688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32401-4F61-4D47-B23F-D79D5042E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18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35B252-4746-4376-BB5A-9A25D144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0B16-D3D8-4521-82AF-7127F35AFE6F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8B8B28-0654-42BF-B0ED-5E64EAE6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233813-FC0E-4083-B04D-4D67F1BB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03323-448A-4AF5-9A1C-9F178ABF3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96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5482D2-2790-4424-846F-937BE7A3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80A5-68B7-4FF2-B89C-61B8D0D7A6A6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690E1D-6971-452F-9B11-C1D2E7D3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F3A80F-2816-4354-A3D8-E17F7697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1197C-13E6-4A39-BFBE-03D1547A2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17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B8614BF-8103-4B3E-9A37-F121329320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8BDB321-5804-4D6C-9F43-01ADD6C67B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E2AD8-8A66-4C86-899A-89C78A40F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C7FD9C-9BAC-4287-A7ED-8F60C4297D12}" type="datetime1">
              <a:rPr lang="en-US" altLang="en-US"/>
              <a:pPr>
                <a:defRPr/>
              </a:pPr>
              <a:t>6/13/2021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AC2D8-F7CA-4A81-AA6D-E6776EA09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3AA40-89A4-43DC-ADB1-439BBFCBB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76B793B5-4387-43B4-8B24-3E66AF69EA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MS PGothic" panose="020B0600070205080204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MS PGothic" panose="020B0600070205080204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MS PGothic" panose="020B0600070205080204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dxranchwyoming.com/lodgin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3C8D-9422-47F0-B19F-0F73491ED96F}"/>
              </a:ext>
            </a:extLst>
          </p:cNvPr>
          <p:cNvSpPr txBox="1">
            <a:spLocks/>
          </p:cNvSpPr>
          <p:nvPr/>
        </p:nvSpPr>
        <p:spPr>
          <a:xfrm>
            <a:off x="533400" y="6604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MS PGothic" panose="020B0600070205080204" pitchFamily="34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MS PGothic" panose="020B0600070205080204" pitchFamily="34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MS PGothic" panose="020B0600070205080204" pitchFamily="34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MS PGothic" panose="020B0600070205080204" pitchFamily="34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</a:defRPr>
            </a:lvl9pPr>
          </a:lstStyle>
          <a:p>
            <a:r>
              <a:rPr lang="en-US" altLang="en-US" dirty="0"/>
              <a:t>Tomorrow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E123F-ACC6-4B06-9689-05076CEEE78D}"/>
              </a:ext>
            </a:extLst>
          </p:cNvPr>
          <p:cNvSpPr txBox="1">
            <a:spLocks/>
          </p:cNvSpPr>
          <p:nvPr/>
        </p:nvSpPr>
        <p:spPr>
          <a:xfrm>
            <a:off x="76200" y="838200"/>
            <a:ext cx="91440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sz="2400" dirty="0"/>
              <a:t>Pack for a four-day, three night field trip.  All drafting for this project will be done here.</a:t>
            </a:r>
          </a:p>
          <a:p>
            <a:pPr marL="457200" indent="-457200">
              <a:defRPr/>
            </a:pPr>
            <a:r>
              <a:rPr lang="en-US" sz="2400" dirty="0"/>
              <a:t>Breakfast at 630, pack a lunch (probably eaten tomorrow evening.  We will have a late lunch in Cody, WY. Geology stops to follow.</a:t>
            </a:r>
          </a:p>
          <a:p>
            <a:pPr marL="457200" indent="-457200">
              <a:defRPr/>
            </a:pPr>
            <a:r>
              <a:rPr lang="en-US" sz="2400" dirty="0"/>
              <a:t>~2 hour drive to first stop to review </a:t>
            </a:r>
            <a:r>
              <a:rPr lang="en-US" sz="2400" dirty="0" err="1"/>
              <a:t>Mz</a:t>
            </a:r>
            <a:r>
              <a:rPr lang="en-US" sz="2400" dirty="0"/>
              <a:t> stratigraphy</a:t>
            </a:r>
          </a:p>
          <a:p>
            <a:pPr marL="457200" indent="-457200">
              <a:defRPr/>
            </a:pPr>
            <a:r>
              <a:rPr lang="en-US" sz="2400" dirty="0"/>
              <a:t>We are staying </a:t>
            </a:r>
            <a:r>
              <a:rPr lang="en-US" sz="2400" dirty="0" err="1"/>
              <a:t>here.</a:t>
            </a:r>
            <a:r>
              <a:rPr lang="en-US" sz="2400" dirty="0" err="1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://www.ddxranchwyoming.com/lodging</a:t>
            </a:r>
            <a:endParaRPr lang="en-US" sz="2400" dirty="0"/>
          </a:p>
          <a:p>
            <a:pPr marL="457200" indent="-457200">
              <a:defRPr/>
            </a:pPr>
            <a:r>
              <a:rPr lang="en-US" sz="2400" dirty="0"/>
              <a:t>We will only have dinner on Tuesday.  Plan to prepare your own breakfasts and lunches.  Shop now.  Nothing perishable.  Two of our cabins have full kitchens.  The others have kitchenettes.</a:t>
            </a:r>
          </a:p>
          <a:p>
            <a:pPr marL="457200" indent="-457200">
              <a:defRPr/>
            </a:pPr>
            <a:r>
              <a:rPr lang="en-US" sz="2400" dirty="0"/>
              <a:t>We are an hour from town….plan on no trips.  Field area is half-way back to town.</a:t>
            </a:r>
          </a:p>
          <a:p>
            <a:pPr marL="457200" indent="-457200">
              <a:defRPr/>
            </a:pPr>
            <a:r>
              <a:rPr lang="en-US" sz="2400" dirty="0"/>
              <a:t>Hot and sunny…little shade.  Plan accordingly.</a:t>
            </a:r>
          </a:p>
          <a:p>
            <a:pPr marL="457200" indent="-4572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4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ForkX-S.png">
            <a:extLst>
              <a:ext uri="{FF2B5EF4-FFF2-40B4-BE49-F238E27FC236}">
                <a16:creationId xmlns:a16="http://schemas.microsoft.com/office/drawing/2014/main" id="{70CD6461-8047-4F92-9CC4-5B4DE85A6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990600"/>
            <a:ext cx="91630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FS-Seismic.png">
            <a:extLst>
              <a:ext uri="{FF2B5EF4-FFF2-40B4-BE49-F238E27FC236}">
                <a16:creationId xmlns:a16="http://schemas.microsoft.com/office/drawing/2014/main" id="{EE8CA2D7-62B5-46DB-8BC3-C97528ED7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836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illwood-DZ.png">
            <a:extLst>
              <a:ext uri="{FF2B5EF4-FFF2-40B4-BE49-F238E27FC236}">
                <a16:creationId xmlns:a16="http://schemas.microsoft.com/office/drawing/2014/main" id="{5A6C2C95-4026-4C5A-9B1B-EC4726177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2700"/>
            <a:ext cx="90582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086C9937-2B90-4A14-9D21-F44F4D8D3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0630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8F0D824B-B33C-4BD4-9F63-44EE8FF0A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6513"/>
            <a:ext cx="2743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>
                <a:latin typeface="Calibri" panose="020F0502020204030204" pitchFamily="34" charset="0"/>
              </a:rPr>
              <a:t>51-52Ma</a:t>
            </a:r>
            <a:endParaRPr lang="en-US" altLang="en-US" sz="32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CBFA6306-421D-4E3B-BAC8-752FB6D70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9600"/>
            <a:ext cx="90884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3E527B29-1404-4657-819E-4AA37D40B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6513"/>
            <a:ext cx="2743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>
                <a:latin typeface="Calibri" panose="020F0502020204030204" pitchFamily="34" charset="0"/>
              </a:rPr>
              <a:t>49-50 Ma</a:t>
            </a:r>
            <a:endParaRPr lang="en-US" altLang="en-US" sz="32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BCC651C0-4D4B-40CB-9CDE-35C309898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77788"/>
            <a:ext cx="499110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D93A7C5-CF73-41D3-9453-8DD51D5F7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88"/>
            <a:ext cx="7772400" cy="1470025"/>
          </a:xfrm>
        </p:spPr>
        <p:txBody>
          <a:bodyPr/>
          <a:lstStyle/>
          <a:p>
            <a:r>
              <a:rPr lang="en-US" altLang="en-US"/>
              <a:t>Willwood 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F29BE-923B-4220-BF76-9AE42A2F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91440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0-500 </a:t>
            </a:r>
            <a:r>
              <a:rPr lang="en-US" dirty="0" err="1"/>
              <a:t>ft</a:t>
            </a:r>
            <a:r>
              <a:rPr lang="en-US" dirty="0"/>
              <a:t> in thickness. 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Overlies “</a:t>
            </a:r>
            <a:r>
              <a:rPr lang="en-US" dirty="0" err="1"/>
              <a:t>Laramide</a:t>
            </a:r>
            <a:r>
              <a:rPr lang="en-US" dirty="0"/>
              <a:t>” angular unconformity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Pink, grey, and brown mudstone with yellow </a:t>
            </a:r>
            <a:r>
              <a:rPr lang="en-US" dirty="0" err="1"/>
              <a:t>standstone</a:t>
            </a:r>
            <a:r>
              <a:rPr lang="en-US" dirty="0"/>
              <a:t> and conglomerate at the base.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May form “Badlands” topography.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Found at lower elevations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F9A21DE-4068-4AD6-B378-6C72B231E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88"/>
            <a:ext cx="7772400" cy="1470025"/>
          </a:xfrm>
        </p:spPr>
        <p:txBody>
          <a:bodyPr/>
          <a:lstStyle/>
          <a:p>
            <a:r>
              <a:rPr lang="en-US" altLang="en-US"/>
              <a:t>Sundance 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FB85-8AEC-49E4-9370-FB75463CD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91440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Thickness 300-400 ft.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Same as before.  Green shale, glauconitic sandstone, lots of </a:t>
            </a:r>
            <a:r>
              <a:rPr lang="en-US" dirty="0" err="1"/>
              <a:t>belemites</a:t>
            </a:r>
            <a:r>
              <a:rPr lang="en-US" dirty="0"/>
              <a:t> any oysters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C7B7EB5-036B-4EE0-A203-3CC7F5251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7463"/>
            <a:ext cx="7772400" cy="1470025"/>
          </a:xfrm>
        </p:spPr>
        <p:txBody>
          <a:bodyPr/>
          <a:lstStyle/>
          <a:p>
            <a:r>
              <a:rPr lang="en-US" altLang="en-US"/>
              <a:t>Morrison 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83F05-5D21-4A82-8908-8B6298F78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91440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300 </a:t>
            </a:r>
            <a:r>
              <a:rPr lang="en-US" dirty="0" err="1"/>
              <a:t>ft</a:t>
            </a:r>
            <a:r>
              <a:rPr lang="en-US" dirty="0"/>
              <a:t> thick.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Forms barren landscapes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Purple, red, and grey shales.  Some light grey sandstone.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Prominent </a:t>
            </a:r>
            <a:r>
              <a:rPr lang="en-US" dirty="0" err="1"/>
              <a:t>chert</a:t>
            </a:r>
            <a:r>
              <a:rPr lang="en-US" dirty="0"/>
              <a:t> pebble conglomerate in the middle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Lots of </a:t>
            </a:r>
            <a:r>
              <a:rPr lang="en-US" dirty="0" err="1"/>
              <a:t>gastroliths</a:t>
            </a:r>
            <a:r>
              <a:rPr lang="en-US" dirty="0"/>
              <a:t> and </a:t>
            </a:r>
            <a:r>
              <a:rPr lang="en-US" dirty="0" err="1"/>
              <a:t>copralites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5DC25C6-F25A-45AB-B7A0-022C73B6C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88"/>
            <a:ext cx="7772400" cy="1470025"/>
          </a:xfrm>
        </p:spPr>
        <p:txBody>
          <a:bodyPr/>
          <a:lstStyle/>
          <a:p>
            <a:r>
              <a:rPr lang="en-US" altLang="en-US"/>
              <a:t>Cloverly-Thermopolis-Mowry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940D7-7D30-42C1-AC1B-371E51F2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91440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Cloverly</a:t>
            </a:r>
            <a:r>
              <a:rPr lang="en-US" dirty="0"/>
              <a:t> =200-300 </a:t>
            </a:r>
            <a:r>
              <a:rPr lang="en-US" dirty="0" err="1"/>
              <a:t>ft</a:t>
            </a:r>
            <a:r>
              <a:rPr lang="en-US" dirty="0"/>
              <a:t> thick Grey shale and  brown sandstone.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Thermopolis = 300-400 </a:t>
            </a:r>
            <a:r>
              <a:rPr lang="en-US" dirty="0" err="1"/>
              <a:t>ft</a:t>
            </a:r>
            <a:r>
              <a:rPr lang="en-US" dirty="0"/>
              <a:t> thick.  Black shale with bentonite.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Mowry = 300-400 </a:t>
            </a:r>
            <a:r>
              <a:rPr lang="en-US" dirty="0" err="1"/>
              <a:t>ft</a:t>
            </a:r>
            <a:r>
              <a:rPr lang="en-US" dirty="0"/>
              <a:t> thick.  Silver silicified mudstone.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A1362BD-30F6-486A-9D40-9448C294F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88"/>
            <a:ext cx="7772400" cy="1470025"/>
          </a:xfrm>
        </p:spPr>
        <p:txBody>
          <a:bodyPr/>
          <a:lstStyle/>
          <a:p>
            <a:r>
              <a:rPr lang="en-US" altLang="en-US" dirty="0"/>
              <a:t>South Fork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23CA1-2D5C-4981-867F-3AB968F2D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91440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South Fork  Shoshone River Valley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&gt;800 km2, NE-SW trending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Occurred between 52-49 Ma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Upper plate is complexly deformed Mesozoic strata-Sundance, Morrison, </a:t>
            </a:r>
            <a:r>
              <a:rPr lang="en-US" dirty="0" err="1"/>
              <a:t>Cloverly</a:t>
            </a:r>
            <a:r>
              <a:rPr lang="en-US" dirty="0"/>
              <a:t>, Thermopolis, Mowry, Frontier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Lower plate is flat-lying early Eocene </a:t>
            </a:r>
            <a:r>
              <a:rPr lang="en-US" dirty="0" err="1"/>
              <a:t>Willwood</a:t>
            </a:r>
            <a:r>
              <a:rPr lang="en-US" dirty="0"/>
              <a:t> Fm unconformably overlying the Cody Fm.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Gravity collapse of a major </a:t>
            </a:r>
            <a:r>
              <a:rPr lang="en-US" dirty="0" err="1"/>
              <a:t>paleovalley</a:t>
            </a:r>
            <a:r>
              <a:rPr lang="en-US" dirty="0"/>
              <a:t> wall or odd thin-skinned thrusting with no root oblique angle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FED463C-4F89-4835-B73E-5B37BB551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88"/>
            <a:ext cx="7772400" cy="1470025"/>
          </a:xfrm>
        </p:spPr>
        <p:txBody>
          <a:bodyPr/>
          <a:lstStyle/>
          <a:p>
            <a:r>
              <a:rPr lang="en-US" altLang="en-US"/>
              <a:t>Frontier Formation (New Unit)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1A897-6647-4360-9807-65C565069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91440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Complex package of interbedded shale, sandstone, conglomerate, and coal in between the Mowry and Cody.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You will see mostly lithic arenite with </a:t>
            </a:r>
            <a:r>
              <a:rPr lang="en-US" dirty="0" err="1"/>
              <a:t>chert</a:t>
            </a:r>
            <a:r>
              <a:rPr lang="en-US" dirty="0"/>
              <a:t> and quartz for a distinct salt and pepper appearance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C95BB65-F683-4C84-8641-E22A99FDE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-304800"/>
            <a:ext cx="7772400" cy="1470025"/>
          </a:xfrm>
        </p:spPr>
        <p:txBody>
          <a:bodyPr/>
          <a:lstStyle/>
          <a:p>
            <a:r>
              <a:rPr lang="en-US" altLang="en-US" dirty="0"/>
              <a:t>Tidbits and Morsels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6A1C6-D49A-485B-8386-806F13565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91440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Expect overturned rocks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There is no mappable alluvium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There is no </a:t>
            </a:r>
            <a:r>
              <a:rPr lang="en-US" dirty="0" err="1"/>
              <a:t>mappable</a:t>
            </a:r>
            <a:r>
              <a:rPr lang="en-US" dirty="0"/>
              <a:t> Wapiti Formation volcanic rocks although there is quite a bit of float on the pediments and higher up the hill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When you draw your cross section, think rootless.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This area is COMPLICATED.  You are well trained.  You are ambitious.  You are ready to knock this out of the park.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Craddock et al. 2015 is in your field guide.  Read it.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Malone et al. 1999 is in your field guide.  Read 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5">
            <a:extLst>
              <a:ext uri="{FF2B5EF4-FFF2-40B4-BE49-F238E27FC236}">
                <a16:creationId xmlns:a16="http://schemas.microsoft.com/office/drawing/2014/main" id="{96776C6E-339C-408E-83DC-E4198B1E42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0"/>
            <a:ext cx="6283325" cy="6858000"/>
          </a:xfrm>
        </p:spPr>
      </p:pic>
      <p:sp>
        <p:nvSpPr>
          <p:cNvPr id="4099" name="TextBox 6">
            <a:extLst>
              <a:ext uri="{FF2B5EF4-FFF2-40B4-BE49-F238E27FC236}">
                <a16:creationId xmlns:a16="http://schemas.microsoft.com/office/drawing/2014/main" id="{F640A2AB-8DA5-4010-A003-1BAF03757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943600"/>
            <a:ext cx="1295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Modified from Smedes and roska (1972)</a:t>
            </a:r>
          </a:p>
        </p:txBody>
      </p:sp>
      <p:sp>
        <p:nvSpPr>
          <p:cNvPr id="4100" name="Title 1">
            <a:extLst>
              <a:ext uri="{FF2B5EF4-FFF2-40B4-BE49-F238E27FC236}">
                <a16:creationId xmlns:a16="http://schemas.microsoft.com/office/drawing/2014/main" id="{170E8951-45BD-4C7A-925D-85FE2B25C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2514600" cy="3352800"/>
          </a:xfrm>
        </p:spPr>
        <p:txBody>
          <a:bodyPr/>
          <a:lstStyle/>
          <a:p>
            <a:r>
              <a:rPr lang="en-US" altLang="en-US"/>
              <a:t>Absaroka</a:t>
            </a:r>
            <a:br>
              <a:rPr lang="en-US" altLang="en-US"/>
            </a:br>
            <a:r>
              <a:rPr lang="en-US" altLang="en-US"/>
              <a:t>Volcanic</a:t>
            </a:r>
            <a:br>
              <a:rPr lang="en-US" altLang="en-US"/>
            </a:br>
            <a:r>
              <a:rPr lang="en-US" altLang="en-US"/>
              <a:t>Field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4CB516-EC8F-4F99-9275-AB9DF011E17A}"/>
              </a:ext>
            </a:extLst>
          </p:cNvPr>
          <p:cNvSpPr/>
          <p:nvPr/>
        </p:nvSpPr>
        <p:spPr>
          <a:xfrm>
            <a:off x="6858000" y="3581400"/>
            <a:ext cx="685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9284A15-804F-4E6C-BFF7-B694283E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 descr="SFS-Aerial.png">
            <a:extLst>
              <a:ext uri="{FF2B5EF4-FFF2-40B4-BE49-F238E27FC236}">
                <a16:creationId xmlns:a16="http://schemas.microsoft.com/office/drawing/2014/main" id="{408BE64C-F3C2-4AE7-9D8B-37BA44127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07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FS-Syncline.png">
            <a:extLst>
              <a:ext uri="{FF2B5EF4-FFF2-40B4-BE49-F238E27FC236}">
                <a16:creationId xmlns:a16="http://schemas.microsoft.com/office/drawing/2014/main" id="{67E12E4F-4C43-44CD-81BF-2458049F8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122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F67D90-FCDA-4385-BA93-039876053036}"/>
              </a:ext>
            </a:extLst>
          </p:cNvPr>
          <p:cNvCxnSpPr>
            <a:cxnSpLocks/>
          </p:cNvCxnSpPr>
          <p:nvPr/>
        </p:nvCxnSpPr>
        <p:spPr>
          <a:xfrm>
            <a:off x="6553200" y="4267200"/>
            <a:ext cx="762000" cy="228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ckCrk-XS.png">
            <a:extLst>
              <a:ext uri="{FF2B5EF4-FFF2-40B4-BE49-F238E27FC236}">
                <a16:creationId xmlns:a16="http://schemas.microsoft.com/office/drawing/2014/main" id="{B539A127-406E-4F99-B80D-D1ED28FD4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9144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07F5B604-0A94-4F74-95E2-3F091590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23813"/>
            <a:ext cx="914876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FS-Overturned.png">
            <a:extLst>
              <a:ext uri="{FF2B5EF4-FFF2-40B4-BE49-F238E27FC236}">
                <a16:creationId xmlns:a16="http://schemas.microsoft.com/office/drawing/2014/main" id="{150FC3C9-F818-423C-BA9D-3B9722486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82600"/>
            <a:ext cx="9140825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6B0E01B-70CC-495F-AAEC-5A206D6D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7" name="Picture 2" descr="SFS-Barrel.png">
            <a:extLst>
              <a:ext uri="{FF2B5EF4-FFF2-40B4-BE49-F238E27FC236}">
                <a16:creationId xmlns:a16="http://schemas.microsoft.com/office/drawing/2014/main" id="{7FCD090A-9EB5-41F6-B2E4-496571C5E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8899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490</Words>
  <Application>Microsoft Office PowerPoint</Application>
  <PresentationFormat>On-screen Show (4:3)</PresentationFormat>
  <Paragraphs>50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MS PGothic</vt:lpstr>
      <vt:lpstr>Calibri</vt:lpstr>
      <vt:lpstr>Office Theme</vt:lpstr>
      <vt:lpstr>PowerPoint Presentation</vt:lpstr>
      <vt:lpstr>South Fork Slide</vt:lpstr>
      <vt:lpstr>Absaroka Volcanic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Willwood Formation</vt:lpstr>
      <vt:lpstr>Sundance Formation</vt:lpstr>
      <vt:lpstr>Morrison Formation</vt:lpstr>
      <vt:lpstr>Cloverly-Thermopolis-Mowry</vt:lpstr>
      <vt:lpstr>Frontier Formation (New Unit)</vt:lpstr>
      <vt:lpstr>Tidbits and Morsels</vt:lpstr>
    </vt:vector>
  </TitlesOfParts>
  <Company>Macalester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Mountain</dc:title>
  <dc:creator>macalester</dc:creator>
  <cp:lastModifiedBy>Malone, David</cp:lastModifiedBy>
  <cp:revision>67</cp:revision>
  <dcterms:created xsi:type="dcterms:W3CDTF">2015-09-10T20:58:30Z</dcterms:created>
  <dcterms:modified xsi:type="dcterms:W3CDTF">2021-06-14T01:10:39Z</dcterms:modified>
</cp:coreProperties>
</file>